
<file path=[Content_Types].xml><?xml version="1.0" encoding="utf-8"?>
<Types xmlns="http://schemas.openxmlformats.org/package/2006/content-types">
  <Default Extension="xml" ContentType="application/xml"/>
  <Default Extension="jpeg" ContentType="image/jpeg"/>
  <Default Extension="JPG" ContentType="image/jpeg"/>
  <Default Extension="rels" ContentType="application/vnd.openxmlformats-package.relationships+xml"/>
  <Default Extension="gif" ContentType="image/gif"/>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74" r:id="rId15"/>
    <p:sldId id="275" r:id="rId16"/>
    <p:sldId id="271" r:id="rId17"/>
    <p:sldId id="269" r:id="rId18"/>
    <p:sldId id="270" r:id="rId19"/>
    <p:sldId id="273" r:id="rId20"/>
    <p:sldId id="280" r:id="rId21"/>
    <p:sldId id="276" r:id="rId22"/>
    <p:sldId id="281" r:id="rId23"/>
    <p:sldId id="277" r:id="rId24"/>
    <p:sldId id="278" r:id="rId25"/>
    <p:sldId id="282" r:id="rId26"/>
    <p:sldId id="284" r:id="rId27"/>
    <p:sldId id="283"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60" d="100"/>
          <a:sy n="60" d="100"/>
        </p:scale>
        <p:origin x="-1176" y="-10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notesMaster" Target="notesMasters/notesMaster1.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printerSettings" Target="printerSettings/printerSettings1.bin"/><Relationship Id="rId31" Type="http://schemas.openxmlformats.org/officeDocument/2006/relationships/presProps" Target="presProps.xml"/><Relationship Id="rId32" Type="http://schemas.openxmlformats.org/officeDocument/2006/relationships/viewProps" Target="viewProps.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theme" Target="theme/theme1.xml"/><Relationship Id="rId34"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CCD30E-9966-5445-95D4-84B0CDEAB3BC}" type="datetimeFigureOut">
              <a:rPr lang="en-US" smtClean="0"/>
              <a:t>11/7/12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2AE589C-F000-CA4C-95FF-40B731E2AD48}" type="slidenum">
              <a:rPr lang="en-US" smtClean="0"/>
              <a:t>‹#›</a:t>
            </a:fld>
            <a:endParaRPr lang="en-US"/>
          </a:p>
        </p:txBody>
      </p:sp>
    </p:spTree>
    <p:extLst>
      <p:ext uri="{BB962C8B-B14F-4D97-AF65-F5344CB8AC3E}">
        <p14:creationId xmlns:p14="http://schemas.microsoft.com/office/powerpoint/2010/main" val="36710342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AE589C-F000-CA4C-95FF-40B731E2AD48}" type="slidenum">
              <a:rPr lang="en-US" smtClean="0"/>
              <a:t>20</a:t>
            </a:fld>
            <a:endParaRPr lang="en-US"/>
          </a:p>
        </p:txBody>
      </p:sp>
    </p:spTree>
    <p:extLst>
      <p:ext uri="{BB962C8B-B14F-4D97-AF65-F5344CB8AC3E}">
        <p14:creationId xmlns:p14="http://schemas.microsoft.com/office/powerpoint/2010/main" val="3170105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3.jpeg"/><Relationship Id="rId3"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891821" y="5617774"/>
            <a:ext cx="7382935"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989952" y="1016990"/>
            <a:ext cx="7179733" cy="4831643"/>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990600" y="1009650"/>
            <a:ext cx="7179733" cy="4831643"/>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769521" y="702069"/>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7855433" y="749720"/>
            <a:ext cx="566928" cy="566928"/>
          </a:xfrm>
          <a:prstGeom prst="rect">
            <a:avLst/>
          </a:prstGeom>
          <a:noFill/>
        </p:spPr>
      </p:pic>
      <p:sp>
        <p:nvSpPr>
          <p:cNvPr id="2" name="Title 1"/>
          <p:cNvSpPr>
            <a:spLocks noGrp="1"/>
          </p:cNvSpPr>
          <p:nvPr>
            <p:ph type="ctrTitle"/>
          </p:nvPr>
        </p:nvSpPr>
        <p:spPr>
          <a:xfrm>
            <a:off x="1727201" y="1794935"/>
            <a:ext cx="5723468" cy="1828090"/>
          </a:xfrm>
        </p:spPr>
        <p:txBody>
          <a:bodyPr anchor="b">
            <a:normAutofit/>
          </a:bodyPr>
          <a:lstStyle>
            <a:lvl1pPr>
              <a:defRPr sz="4800"/>
            </a:lvl1pPr>
          </a:lstStyle>
          <a:p>
            <a:r>
              <a:rPr lang="en-US" smtClean="0"/>
              <a:t>Click to edit Master title style</a:t>
            </a:r>
            <a:endParaRPr lang="en-US"/>
          </a:p>
        </p:txBody>
      </p:sp>
      <p:sp>
        <p:nvSpPr>
          <p:cNvPr id="3" name="Subtitle 2"/>
          <p:cNvSpPr>
            <a:spLocks noGrp="1"/>
          </p:cNvSpPr>
          <p:nvPr>
            <p:ph type="subTitle" idx="1"/>
          </p:nvPr>
        </p:nvSpPr>
        <p:spPr>
          <a:xfrm>
            <a:off x="1727200" y="3736622"/>
            <a:ext cx="5712179" cy="1524000"/>
          </a:xfrm>
        </p:spPr>
        <p:txBody>
          <a:bodyPr/>
          <a:lstStyle>
            <a:lvl1pPr marL="0" indent="0" algn="ctr">
              <a:buNone/>
              <a:defRPr>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6770676" y="5357592"/>
            <a:ext cx="1213821" cy="365125"/>
          </a:xfrm>
        </p:spPr>
        <p:txBody>
          <a:bodyPr/>
          <a:lstStyle/>
          <a:p>
            <a:fld id="{B7C3F878-F5E8-489B-AC8A-64F2A7E22C28}" type="datetimeFigureOut">
              <a:rPr lang="en-US" smtClean="0"/>
              <a:pPr/>
              <a:t>11/7/12</a:t>
            </a:fld>
            <a:endParaRPr lang="en-US"/>
          </a:p>
        </p:txBody>
      </p:sp>
      <p:sp>
        <p:nvSpPr>
          <p:cNvPr id="5" name="Footer Placeholder 4"/>
          <p:cNvSpPr>
            <a:spLocks noGrp="1"/>
          </p:cNvSpPr>
          <p:nvPr>
            <p:ph type="ftr" sz="quarter" idx="11"/>
          </p:nvPr>
        </p:nvSpPr>
        <p:spPr>
          <a:xfrm>
            <a:off x="1174044" y="5357592"/>
            <a:ext cx="5034845" cy="365125"/>
          </a:xfrm>
        </p:spPr>
        <p:txBody>
          <a:bodyPr/>
          <a:lstStyle/>
          <a:p>
            <a:endParaRPr lang="en-US" dirty="0"/>
          </a:p>
        </p:txBody>
      </p:sp>
      <p:sp>
        <p:nvSpPr>
          <p:cNvPr id="6" name="Slide Number Placeholder 5"/>
          <p:cNvSpPr>
            <a:spLocks noGrp="1"/>
          </p:cNvSpPr>
          <p:nvPr>
            <p:ph type="sldNum" sz="quarter" idx="12"/>
          </p:nvPr>
        </p:nvSpPr>
        <p:spPr>
          <a:xfrm>
            <a:off x="6213930" y="5357592"/>
            <a:ext cx="554023" cy="365125"/>
          </a:xfrm>
        </p:spPr>
        <p:txBody>
          <a:bodyPr/>
          <a:lstStyle>
            <a:lvl1pPr algn="ctr">
              <a:defRPr/>
            </a:lvl1pPr>
          </a:lstStyle>
          <a:p>
            <a:fld id="{651FC063-5EA9-49AF-AFAF-D68C9E82B23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1" y="925690"/>
            <a:ext cx="1430867" cy="4763911"/>
          </a:xfrm>
        </p:spPr>
        <p:txBody>
          <a:bodyPr vert="eaVert"/>
          <a:lstStyle>
            <a:lvl1pPr algn="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8221" y="1106312"/>
            <a:ext cx="5178779" cy="440266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7C3F878-F5E8-489B-AC8A-64F2A7E22C28}"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44979" y="2239430"/>
            <a:ext cx="6254044" cy="1362075"/>
          </a:xfrm>
        </p:spPr>
        <p:txBody>
          <a:bodyPr anchor="b"/>
          <a:lstStyle>
            <a:lvl1pPr algn="ctr">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56267" y="3725334"/>
            <a:ext cx="6231467" cy="1309511"/>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7C3F878-F5E8-489B-AC8A-64F2A7E22C28}" type="datetimeFigureOut">
              <a:rPr lang="en-US" smtClean="0"/>
              <a:pPr/>
              <a:t>11/7/12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B7C3F878-F5E8-489B-AC8A-64F2A7E22C28}" type="datetimeFigureOut">
              <a:rPr lang="en-US" smtClean="0"/>
              <a:pPr/>
              <a:t>11/7/12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51FC063-5EA9-49AF-AFAF-D68C9E82B23B}" type="slidenum">
              <a:rPr lang="en-US" smtClean="0"/>
              <a:pPr/>
              <a:t>‹#›</a:t>
            </a:fld>
            <a:endParaRPr lang="en-US"/>
          </a:p>
        </p:txBody>
      </p:sp>
      <p:sp>
        <p:nvSpPr>
          <p:cNvPr id="9" name="Content Placeholder 8"/>
          <p:cNvSpPr>
            <a:spLocks noGrp="1"/>
          </p:cNvSpPr>
          <p:nvPr>
            <p:ph sz="quarter" idx="13"/>
          </p:nvPr>
        </p:nvSpPr>
        <p:spPr>
          <a:xfrm>
            <a:off x="1298448" y="2121407"/>
            <a:ext cx="3200400" cy="360273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63440" y="2119313"/>
            <a:ext cx="3200400" cy="3605212"/>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557869" y="2122312"/>
            <a:ext cx="2939521" cy="820208"/>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910669" y="2122311"/>
            <a:ext cx="2944368" cy="822960"/>
          </a:xfrm>
        </p:spPr>
        <p:txBody>
          <a:bodyPr anchor="b">
            <a:normAutofit/>
          </a:bodyPr>
          <a:lstStyle>
            <a:lvl1pPr marL="0" indent="0" algn="ctr">
              <a:buNone/>
              <a:defRPr sz="20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B7C3F878-F5E8-489B-AC8A-64F2A7E22C28}" type="datetimeFigureOut">
              <a:rPr lang="en-US" smtClean="0"/>
              <a:pPr/>
              <a:t>11/7/12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51FC063-5EA9-49AF-AFAF-D68C9E82B23B}" type="slidenum">
              <a:rPr lang="en-US" smtClean="0"/>
              <a:pPr/>
              <a:t>‹#›</a:t>
            </a:fld>
            <a:endParaRPr lang="en-US"/>
          </a:p>
        </p:txBody>
      </p:sp>
      <p:sp>
        <p:nvSpPr>
          <p:cNvPr id="11" name="Content Placeholder 10"/>
          <p:cNvSpPr>
            <a:spLocks noGrp="1"/>
          </p:cNvSpPr>
          <p:nvPr>
            <p:ph sz="quarter" idx="13"/>
          </p:nvPr>
        </p:nvSpPr>
        <p:spPr>
          <a:xfrm>
            <a:off x="1298448" y="2944368"/>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5151" y="2944813"/>
            <a:ext cx="3227832" cy="2779776"/>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B7C3F878-F5E8-489B-AC8A-64F2A7E22C28}" type="datetimeFigureOut">
              <a:rPr lang="en-US" smtClean="0"/>
              <a:pPr/>
              <a:t>11/7/12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7C3F878-F5E8-489B-AC8A-64F2A7E22C28}" type="datetimeFigureOut">
              <a:rPr lang="en-US" smtClean="0"/>
              <a:pPr/>
              <a:t>11/7/12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51FC063-5EA9-49AF-AFAF-D68C9E82B23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Freeform 1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60000">
            <a:off x="4471416" y="603504"/>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21540000">
            <a:off x="749808" y="576072"/>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9"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8976" y="2020042"/>
            <a:ext cx="3064827" cy="1503037"/>
          </a:xfrm>
        </p:spPr>
        <p:txBody>
          <a:bodyPr anchor="b">
            <a:normAutofit/>
          </a:bodyPr>
          <a:lstStyle>
            <a:lvl1pPr algn="ctr">
              <a:defRPr sz="2400" b="0"/>
            </a:lvl1pPr>
          </a:lstStyle>
          <a:p>
            <a:r>
              <a:rPr lang="en-US" smtClean="0"/>
              <a:t>Click to edit Master title style</a:t>
            </a:r>
            <a:endParaRPr lang="en-US"/>
          </a:p>
        </p:txBody>
      </p:sp>
      <p:sp>
        <p:nvSpPr>
          <p:cNvPr id="3" name="Content Placeholder 2"/>
          <p:cNvSpPr>
            <a:spLocks noGrp="1"/>
          </p:cNvSpPr>
          <p:nvPr>
            <p:ph idx="1"/>
          </p:nvPr>
        </p:nvSpPr>
        <p:spPr>
          <a:xfrm rot="60000">
            <a:off x="4854291" y="1150993"/>
            <a:ext cx="3020792" cy="4625489"/>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rot="-60000">
            <a:off x="1148125" y="3623748"/>
            <a:ext cx="3048891" cy="210040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1698" y="5885672"/>
            <a:ext cx="1213821" cy="365125"/>
          </a:xfrm>
        </p:spPr>
        <p:txBody>
          <a:bodyPr/>
          <a:lstStyle/>
          <a:p>
            <a:fld id="{B7C3F878-F5E8-489B-AC8A-64F2A7E22C28}" type="datetimeFigureOut">
              <a:rPr lang="en-US" smtClean="0"/>
              <a:pPr/>
              <a:t>11/7/12</a:t>
            </a:fld>
            <a:endParaRPr lang="en-US"/>
          </a:p>
        </p:txBody>
      </p:sp>
      <p:sp>
        <p:nvSpPr>
          <p:cNvPr id="6" name="Footer Placeholder 5"/>
          <p:cNvSpPr>
            <a:spLocks noGrp="1"/>
          </p:cNvSpPr>
          <p:nvPr>
            <p:ph type="ftr" sz="quarter" idx="11"/>
          </p:nvPr>
        </p:nvSpPr>
        <p:spPr>
          <a:xfrm rot="-60000">
            <a:off x="914554" y="5829261"/>
            <a:ext cx="3522607" cy="365125"/>
          </a:xfrm>
        </p:spPr>
        <p:txBody>
          <a:bodyPr/>
          <a:lstStyle/>
          <a:p>
            <a:endParaRPr lang="en-US" dirty="0"/>
          </a:p>
        </p:txBody>
      </p:sp>
      <p:sp>
        <p:nvSpPr>
          <p:cNvPr id="7" name="Slide Number Placeholder 6"/>
          <p:cNvSpPr>
            <a:spLocks noGrp="1"/>
          </p:cNvSpPr>
          <p:nvPr>
            <p:ph type="sldNum" sz="quarter" idx="12"/>
          </p:nvPr>
        </p:nvSpPr>
        <p:spPr>
          <a:xfrm rot="60000">
            <a:off x="7557313" y="5896961"/>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8" name="Group 15"/>
          <p:cNvGrpSpPr/>
          <p:nvPr/>
        </p:nvGrpSpPr>
        <p:grpSpPr>
          <a:xfrm>
            <a:off x="0" y="0"/>
            <a:ext cx="9144000" cy="6858000"/>
            <a:chOff x="0" y="0"/>
            <a:chExt cx="9144000" cy="6858000"/>
          </a:xfrm>
        </p:grpSpPr>
        <p:sp>
          <p:nvSpPr>
            <p:cNvPr id="9" name="Rectangle 8"/>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Freeform 30"/>
          <p:cNvSpPr/>
          <p:nvPr/>
        </p:nvSpPr>
        <p:spPr>
          <a:xfrm rot="10800000">
            <a:off x="632177" y="6058038"/>
            <a:ext cx="772160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1540000">
            <a:off x="749204" y="576868"/>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21540000">
            <a:off x="745058" y="575769"/>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p:cNvSpPr/>
          <p:nvPr/>
        </p:nvSpPr>
        <p:spPr>
          <a:xfrm rot="60000">
            <a:off x="4468872" y="605163"/>
            <a:ext cx="3788941" cy="5722296"/>
          </a:xfrm>
          <a:prstGeom prst="rect">
            <a:avLst/>
          </a:prstGeom>
          <a:solidFill>
            <a:schemeClr val="bg1"/>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rot="60000">
            <a:off x="4464768" y="603920"/>
            <a:ext cx="3788941" cy="5722296"/>
          </a:xfrm>
          <a:prstGeom prst="rect">
            <a:avLst/>
          </a:prstGeom>
          <a:blipFill dpi="0" rotWithShape="1">
            <a:blip r:embed="rId2"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C:\Users\Administrator\Desktop\Pushpin Dev\Assets\pushpinLeft.png"/>
          <p:cNvPicPr>
            <a:picLocks noChangeAspect="1" noChangeArrowheads="1"/>
          </p:cNvPicPr>
          <p:nvPr/>
        </p:nvPicPr>
        <p:blipFill>
          <a:blip r:embed="rId3" cstate="print"/>
          <a:srcRect/>
          <a:stretch>
            <a:fillRect/>
          </a:stretch>
        </p:blipFill>
        <p:spPr bwMode="auto">
          <a:xfrm rot="1435684">
            <a:off x="2371106" y="293953"/>
            <a:ext cx="567831" cy="567830"/>
          </a:xfrm>
          <a:prstGeom prst="rect">
            <a:avLst/>
          </a:prstGeom>
          <a:noFill/>
        </p:spPr>
      </p:pic>
      <p:pic>
        <p:nvPicPr>
          <p:cNvPr id="15" name="Picture 2" descr="C:\Users\Administrator\Desktop\Pushpin Dev\Assets\pushpinLeft.png"/>
          <p:cNvPicPr>
            <a:picLocks noChangeAspect="1" noChangeArrowheads="1"/>
          </p:cNvPicPr>
          <p:nvPr/>
        </p:nvPicPr>
        <p:blipFill>
          <a:blip r:embed="rId3" cstate="print"/>
          <a:srcRect/>
          <a:stretch>
            <a:fillRect/>
          </a:stretch>
        </p:blipFill>
        <p:spPr bwMode="auto">
          <a:xfrm rot="4096196">
            <a:off x="6279647" y="333163"/>
            <a:ext cx="566928" cy="566928"/>
          </a:xfrm>
          <a:prstGeom prst="rect">
            <a:avLst/>
          </a:prstGeom>
          <a:noFill/>
        </p:spPr>
      </p:pic>
      <p:sp>
        <p:nvSpPr>
          <p:cNvPr id="2" name="Title 1"/>
          <p:cNvSpPr>
            <a:spLocks noGrp="1"/>
          </p:cNvSpPr>
          <p:nvPr>
            <p:ph type="title"/>
          </p:nvPr>
        </p:nvSpPr>
        <p:spPr>
          <a:xfrm rot="-60000">
            <a:off x="1106424" y="2020824"/>
            <a:ext cx="3063240" cy="1499616"/>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rot="60000">
            <a:off x="4898615" y="1207272"/>
            <a:ext cx="2913863" cy="4539412"/>
          </a:xfrm>
          <a:ln w="101600" cap="rnd">
            <a:solidFill>
              <a:srgbClr val="FFFFFF"/>
            </a:solidFill>
          </a:ln>
          <a:effectLst>
            <a:outerShdw blurRad="88900" dir="2700000" algn="tl" rotWithShape="0">
              <a:prstClr val="black">
                <a:alpha val="40000"/>
              </a:prstClr>
            </a:outerShdw>
          </a:effectLst>
        </p:spPr>
        <p:txBody>
          <a:bodyPr>
            <a:normAutofit/>
          </a:bodyPr>
          <a:lstStyle>
            <a:lvl1pPr marL="0" indent="0">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rot="-60000">
            <a:off x="1152144" y="3621024"/>
            <a:ext cx="3044952" cy="2103120"/>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rot="60000">
            <a:off x="6345936" y="5888737"/>
            <a:ext cx="1213821" cy="365125"/>
          </a:xfrm>
        </p:spPr>
        <p:txBody>
          <a:bodyPr/>
          <a:lstStyle/>
          <a:p>
            <a:fld id="{B7C3F878-F5E8-489B-AC8A-64F2A7E22C28}" type="datetimeFigureOut">
              <a:rPr lang="en-US" smtClean="0"/>
              <a:pPr/>
              <a:t>11/7/12</a:t>
            </a:fld>
            <a:endParaRPr lang="en-US"/>
          </a:p>
        </p:txBody>
      </p:sp>
      <p:sp>
        <p:nvSpPr>
          <p:cNvPr id="6" name="Footer Placeholder 5"/>
          <p:cNvSpPr>
            <a:spLocks noGrp="1"/>
          </p:cNvSpPr>
          <p:nvPr>
            <p:ph type="ftr" sz="quarter" idx="11"/>
          </p:nvPr>
        </p:nvSpPr>
        <p:spPr>
          <a:xfrm rot="-60000">
            <a:off x="914569" y="5831037"/>
            <a:ext cx="3319043" cy="365125"/>
          </a:xfrm>
        </p:spPr>
        <p:txBody>
          <a:bodyPr/>
          <a:lstStyle/>
          <a:p>
            <a:endParaRPr lang="en-US" dirty="0"/>
          </a:p>
        </p:txBody>
      </p:sp>
      <p:sp>
        <p:nvSpPr>
          <p:cNvPr id="7" name="Slide Number Placeholder 6"/>
          <p:cNvSpPr>
            <a:spLocks noGrp="1"/>
          </p:cNvSpPr>
          <p:nvPr>
            <p:ph type="sldNum" sz="quarter" idx="12"/>
          </p:nvPr>
        </p:nvSpPr>
        <p:spPr>
          <a:xfrm rot="60000">
            <a:off x="7562089" y="5900026"/>
            <a:ext cx="554023" cy="365125"/>
          </a:xfrm>
        </p:spPr>
        <p:txBody>
          <a:bodyPr/>
          <a:lstStyle/>
          <a:p>
            <a:fld id="{651FC063-5EA9-49AF-AFAF-D68C9E82B23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3.jpeg"/><Relationship Id="rId14" Type="http://schemas.openxmlformats.org/officeDocument/2006/relationships/image" Target="../media/image4.pn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grpSp>
        <p:nvGrpSpPr>
          <p:cNvPr id="7" name="Group 15"/>
          <p:cNvGrpSpPr/>
          <p:nvPr/>
        </p:nvGrpSpPr>
        <p:grpSpPr>
          <a:xfrm>
            <a:off x="0" y="0"/>
            <a:ext cx="9144000" cy="6858000"/>
            <a:chOff x="0" y="0"/>
            <a:chExt cx="9144000" cy="6858000"/>
          </a:xfrm>
        </p:grpSpPr>
        <p:sp>
          <p:nvSpPr>
            <p:cNvPr id="8" name="Rectangle 7"/>
            <p:cNvSpPr/>
            <p:nvPr/>
          </p:nvSpPr>
          <p:spPr>
            <a:xfrm>
              <a:off x="0" y="0"/>
              <a:ext cx="7162800" cy="6858000"/>
            </a:xfrm>
            <a:prstGeom prst="rect">
              <a:avLst/>
            </a:prstGeom>
            <a:gradFill flip="none" rotWithShape="1">
              <a:gsLst>
                <a:gs pos="0">
                  <a:srgbClr val="010101">
                    <a:alpha val="51765"/>
                  </a:srgbClr>
                </a:gs>
                <a:gs pos="60000">
                  <a:srgbClr val="FEFEFE">
                    <a:alpha val="0"/>
                  </a:srgbClr>
                </a:gs>
              </a:gsLst>
              <a:path path="circle">
                <a:fillToRect t="100000" r="100000"/>
              </a:path>
              <a:tileRect l="-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143000" y="0"/>
              <a:ext cx="8001000" cy="6858000"/>
            </a:xfrm>
            <a:prstGeom prst="rect">
              <a:avLst/>
            </a:prstGeom>
            <a:gradFill flip="none" rotWithShape="1">
              <a:gsLst>
                <a:gs pos="0">
                  <a:srgbClr val="010101">
                    <a:alpha val="56000"/>
                  </a:srgbClr>
                </a:gs>
                <a:gs pos="61000">
                  <a:srgbClr val="FEFEFE">
                    <a:alpha val="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Freeform 9"/>
          <p:cNvSpPr/>
          <p:nvPr/>
        </p:nvSpPr>
        <p:spPr>
          <a:xfrm rot="10800000">
            <a:off x="628650" y="6069330"/>
            <a:ext cx="7920991" cy="537210"/>
          </a:xfrm>
          <a:custGeom>
            <a:avLst/>
            <a:gdLst>
              <a:gd name="connsiteX0" fmla="*/ 0 w 7955280"/>
              <a:gd name="connsiteY0" fmla="*/ 495300 h 495300"/>
              <a:gd name="connsiteX1" fmla="*/ 169546 w 7955280"/>
              <a:gd name="connsiteY1" fmla="*/ 0 h 495300"/>
              <a:gd name="connsiteX2" fmla="*/ 7785734 w 7955280"/>
              <a:gd name="connsiteY2" fmla="*/ 0 h 495300"/>
              <a:gd name="connsiteX3" fmla="*/ 7955280 w 7955280"/>
              <a:gd name="connsiteY3" fmla="*/ 495300 h 495300"/>
              <a:gd name="connsiteX4" fmla="*/ 0 w 7955280"/>
              <a:gd name="connsiteY4" fmla="*/ 495300 h 495300"/>
              <a:gd name="connsiteX0" fmla="*/ 0 w 7955280"/>
              <a:gd name="connsiteY0" fmla="*/ 495300 h 495300"/>
              <a:gd name="connsiteX1" fmla="*/ 169546 w 7955280"/>
              <a:gd name="connsiteY1" fmla="*/ 0 h 495300"/>
              <a:gd name="connsiteX2" fmla="*/ 3966210 w 7955280"/>
              <a:gd name="connsiteY2" fmla="*/ 95250 h 495300"/>
              <a:gd name="connsiteX3" fmla="*/ 7785734 w 7955280"/>
              <a:gd name="connsiteY3" fmla="*/ 0 h 495300"/>
              <a:gd name="connsiteX4" fmla="*/ 7955280 w 7955280"/>
              <a:gd name="connsiteY4" fmla="*/ 495300 h 495300"/>
              <a:gd name="connsiteX5" fmla="*/ 0 w 7955280"/>
              <a:gd name="connsiteY5" fmla="*/ 495300 h 495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55280" h="495300">
                <a:moveTo>
                  <a:pt x="0" y="495300"/>
                </a:moveTo>
                <a:lnTo>
                  <a:pt x="169546" y="0"/>
                </a:lnTo>
                <a:lnTo>
                  <a:pt x="3966210" y="95250"/>
                </a:lnTo>
                <a:lnTo>
                  <a:pt x="7785734" y="0"/>
                </a:lnTo>
                <a:lnTo>
                  <a:pt x="7955280" y="495300"/>
                </a:lnTo>
                <a:lnTo>
                  <a:pt x="0" y="495300"/>
                </a:lnTo>
                <a:close/>
              </a:path>
            </a:pathLst>
          </a:custGeom>
          <a:gradFill flip="none" rotWithShape="1">
            <a:gsLst>
              <a:gs pos="30000">
                <a:srgbClr val="010101">
                  <a:alpha val="34000"/>
                </a:srgbClr>
              </a:gs>
              <a:gs pos="100000">
                <a:srgbClr val="010101">
                  <a:alpha val="26000"/>
                </a:srgbClr>
              </a:gs>
            </a:gsLst>
            <a:path path="circle">
              <a:fillToRect l="50000" t="50000" r="50000" b="50000"/>
            </a:path>
            <a:tileRect/>
          </a:gradFill>
          <a:ln>
            <a:noFill/>
          </a:ln>
          <a:effectLst>
            <a:softEdge rad="1270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731520" y="575310"/>
            <a:ext cx="7696200" cy="5715000"/>
          </a:xfrm>
          <a:prstGeom prst="rect">
            <a:avLst/>
          </a:prstGeom>
          <a:solidFill>
            <a:schemeClr val="bg1">
              <a:lumMod val="75000"/>
              <a:lumOff val="25000"/>
            </a:schemeClr>
          </a:solid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731520" y="576072"/>
            <a:ext cx="7696200" cy="5715000"/>
          </a:xfrm>
          <a:prstGeom prst="rect">
            <a:avLst/>
          </a:prstGeom>
          <a:blipFill dpi="0" rotWithShape="1">
            <a:blip r:embed="rId13" cstate="print">
              <a:alphaModFix amt="20000"/>
              <a:grayscl/>
              <a:lum contrast="12000"/>
            </a:blip>
            <a:srcRect/>
            <a:tile tx="0" ty="0" sx="100000" sy="100000" flip="none" algn="tl"/>
          </a:blipFill>
          <a:ln w="6350">
            <a:noFill/>
          </a:ln>
          <a:effectLst>
            <a:outerShdw blurRad="101600" dist="50800" dir="5400000" algn="t"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2" descr="C:\Users\Administrator\Desktop\Pushpin Dev\Assets\pushpinLeft.png"/>
          <p:cNvPicPr>
            <a:picLocks noChangeAspect="1" noChangeArrowheads="1"/>
          </p:cNvPicPr>
          <p:nvPr/>
        </p:nvPicPr>
        <p:blipFill>
          <a:blip r:embed="rId14" cstate="print"/>
          <a:srcRect/>
          <a:stretch>
            <a:fillRect/>
          </a:stretch>
        </p:blipFill>
        <p:spPr bwMode="auto">
          <a:xfrm rot="1435684">
            <a:off x="543741" y="273091"/>
            <a:ext cx="567831" cy="567830"/>
          </a:xfrm>
          <a:prstGeom prst="rect">
            <a:avLst/>
          </a:prstGeom>
          <a:noFill/>
        </p:spPr>
      </p:pic>
      <p:pic>
        <p:nvPicPr>
          <p:cNvPr id="14" name="Picture 2" descr="C:\Users\Administrator\Desktop\Pushpin Dev\Assets\pushpinLeft.png"/>
          <p:cNvPicPr>
            <a:picLocks noChangeAspect="1" noChangeArrowheads="1"/>
          </p:cNvPicPr>
          <p:nvPr/>
        </p:nvPicPr>
        <p:blipFill>
          <a:blip r:embed="rId14" cstate="print"/>
          <a:srcRect/>
          <a:stretch>
            <a:fillRect/>
          </a:stretch>
        </p:blipFill>
        <p:spPr bwMode="auto">
          <a:xfrm rot="4096196">
            <a:off x="8115079" y="298163"/>
            <a:ext cx="566928" cy="566928"/>
          </a:xfrm>
          <a:prstGeom prst="rect">
            <a:avLst/>
          </a:prstGeom>
          <a:noFill/>
        </p:spPr>
      </p:pic>
      <p:sp>
        <p:nvSpPr>
          <p:cNvPr id="2" name="Title Placeholder 1"/>
          <p:cNvSpPr>
            <a:spLocks noGrp="1"/>
          </p:cNvSpPr>
          <p:nvPr>
            <p:ph type="title"/>
          </p:nvPr>
        </p:nvSpPr>
        <p:spPr>
          <a:xfrm>
            <a:off x="1095023" y="817582"/>
            <a:ext cx="6965245" cy="1202485"/>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463040" y="2119257"/>
            <a:ext cx="6196405" cy="3603812"/>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454588" y="5809152"/>
            <a:ext cx="1213821" cy="365125"/>
          </a:xfrm>
          <a:prstGeom prst="rect">
            <a:avLst/>
          </a:prstGeom>
        </p:spPr>
        <p:txBody>
          <a:bodyPr vert="horz" lIns="91440" tIns="45720" rIns="91440" bIns="45720" rtlCol="0" anchor="ctr"/>
          <a:lstStyle>
            <a:lvl1pPr algn="r">
              <a:defRPr sz="1200">
                <a:solidFill>
                  <a:schemeClr val="tx2"/>
                </a:solidFill>
                <a:latin typeface="Rage Italic" pitchFamily="66" charset="0"/>
              </a:defRPr>
            </a:lvl1pPr>
          </a:lstStyle>
          <a:p>
            <a:fld id="{B7C3F878-F5E8-489B-AC8A-64F2A7E22C28}" type="datetimeFigureOut">
              <a:rPr lang="en-US" smtClean="0"/>
              <a:pPr/>
              <a:t>11/7/12</a:t>
            </a:fld>
            <a:endParaRPr lang="en-US" dirty="0"/>
          </a:p>
        </p:txBody>
      </p:sp>
      <p:sp>
        <p:nvSpPr>
          <p:cNvPr id="5" name="Footer Placeholder 4"/>
          <p:cNvSpPr>
            <a:spLocks noGrp="1"/>
          </p:cNvSpPr>
          <p:nvPr>
            <p:ph type="ftr" sz="quarter" idx="3"/>
          </p:nvPr>
        </p:nvSpPr>
        <p:spPr>
          <a:xfrm>
            <a:off x="914401" y="5809152"/>
            <a:ext cx="5540188" cy="365125"/>
          </a:xfrm>
          <a:prstGeom prst="rect">
            <a:avLst/>
          </a:prstGeom>
        </p:spPr>
        <p:txBody>
          <a:bodyPr vert="horz" lIns="91440" tIns="45720" rIns="91440" bIns="45720" rtlCol="0" anchor="ctr"/>
          <a:lstStyle>
            <a:lvl1pPr algn="l">
              <a:defRPr sz="1400">
                <a:solidFill>
                  <a:schemeClr val="tx2"/>
                </a:solidFill>
                <a:latin typeface="Rage Italic" pitchFamily="66" charset="0"/>
              </a:defRPr>
            </a:lvl1pPr>
          </a:lstStyle>
          <a:p>
            <a:endParaRPr lang="en-US" dirty="0"/>
          </a:p>
        </p:txBody>
      </p:sp>
      <p:sp>
        <p:nvSpPr>
          <p:cNvPr id="6" name="Slide Number Placeholder 5"/>
          <p:cNvSpPr>
            <a:spLocks noGrp="1"/>
          </p:cNvSpPr>
          <p:nvPr>
            <p:ph type="sldNum" sz="quarter" idx="4"/>
          </p:nvPr>
        </p:nvSpPr>
        <p:spPr>
          <a:xfrm>
            <a:off x="7670202" y="5809152"/>
            <a:ext cx="554023" cy="365125"/>
          </a:xfrm>
          <a:prstGeom prst="rect">
            <a:avLst/>
          </a:prstGeom>
        </p:spPr>
        <p:txBody>
          <a:bodyPr vert="horz" lIns="91440" tIns="45720" rIns="91440" bIns="45720" rtlCol="0" anchor="ctr"/>
          <a:lstStyle>
            <a:lvl1pPr algn="r">
              <a:defRPr sz="1400">
                <a:solidFill>
                  <a:schemeClr val="tx2"/>
                </a:solidFill>
                <a:latin typeface="Rage Italic" pitchFamily="66" charset="0"/>
              </a:defRPr>
            </a:lvl1pPr>
          </a:lstStyle>
          <a:p>
            <a:fld id="{651FC063-5EA9-49AF-AFAF-D68C9E82B23B}" type="slidenum">
              <a:rPr lang="en-US" smtClean="0"/>
              <a:pPr/>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2"/>
        </a:buClr>
        <a:buSzPct val="85000"/>
        <a:buFont typeface="Brush Script MT" pitchFamily="66" charset="0"/>
        <a:buChar char="O"/>
        <a:defRPr sz="2400" kern="1200">
          <a:solidFill>
            <a:schemeClr val="tx1"/>
          </a:solidFill>
          <a:latin typeface="+mn-lt"/>
          <a:ea typeface="+mn-ea"/>
          <a:cs typeface="+mn-cs"/>
        </a:defRPr>
      </a:lvl1pPr>
      <a:lvl2pPr marL="640080" indent="-274320" algn="l" defTabSz="914400" rtl="0" eaLnBrk="1" latinLnBrk="0" hangingPunct="1">
        <a:spcBef>
          <a:spcPct val="20000"/>
        </a:spcBef>
        <a:buClr>
          <a:schemeClr val="accent2"/>
        </a:buClr>
        <a:buSzPct val="85000"/>
        <a:buFont typeface="Brush Script MT" pitchFamily="66" charset="0"/>
        <a:buChar char="O"/>
        <a:defRPr sz="2200" kern="1200">
          <a:solidFill>
            <a:schemeClr val="tx1"/>
          </a:solidFill>
          <a:latin typeface="+mn-lt"/>
          <a:ea typeface="+mn-ea"/>
          <a:cs typeface="+mn-cs"/>
        </a:defRPr>
      </a:lvl2pPr>
      <a:lvl3pPr marL="914400" indent="-228600" algn="l" defTabSz="914400" rtl="0" eaLnBrk="1" latinLnBrk="0" hangingPunct="1">
        <a:spcBef>
          <a:spcPct val="20000"/>
        </a:spcBef>
        <a:buClr>
          <a:schemeClr val="accent2"/>
        </a:buClr>
        <a:buSzPct val="85000"/>
        <a:buFont typeface="Brush Script MT" pitchFamily="66" charset="0"/>
        <a:buChar char="O"/>
        <a:defRPr sz="2000" kern="1200">
          <a:solidFill>
            <a:schemeClr val="tx1"/>
          </a:solidFill>
          <a:latin typeface="+mn-lt"/>
          <a:ea typeface="+mn-ea"/>
          <a:cs typeface="+mn-cs"/>
        </a:defRPr>
      </a:lvl3pPr>
      <a:lvl4pPr marL="1280160" indent="-228600" algn="l" defTabSz="914400" rtl="0" eaLnBrk="1" latinLnBrk="0" hangingPunct="1">
        <a:spcBef>
          <a:spcPct val="20000"/>
        </a:spcBef>
        <a:buClr>
          <a:schemeClr val="accent2"/>
        </a:buClr>
        <a:buSzPct val="85000"/>
        <a:buFont typeface="Brush Script MT" pitchFamily="66" charset="0"/>
        <a:buChar char="O"/>
        <a:defRPr sz="1800" kern="1200">
          <a:solidFill>
            <a:schemeClr val="tx1"/>
          </a:solidFill>
          <a:latin typeface="+mn-lt"/>
          <a:ea typeface="+mn-ea"/>
          <a:cs typeface="+mn-cs"/>
        </a:defRPr>
      </a:lvl4pPr>
      <a:lvl5pPr marL="164592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5pPr>
      <a:lvl6pPr marL="201168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6pPr>
      <a:lvl7pPr marL="237744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7pPr>
      <a:lvl8pPr marL="274320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8pPr>
      <a:lvl9pPr marL="3108960" indent="-228600" algn="l" defTabSz="914400" rtl="0" eaLnBrk="1" latinLnBrk="0" hangingPunct="1">
        <a:spcBef>
          <a:spcPct val="20000"/>
        </a:spcBef>
        <a:buClr>
          <a:schemeClr val="accent2"/>
        </a:buClr>
        <a:buSzPct val="85000"/>
        <a:buFont typeface="Brush Script MT" pitchFamily="66" charset="0"/>
        <a:buChar char="O"/>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jp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g"/><Relationship Id="rId3" Type="http://schemas.openxmlformats.org/officeDocument/2006/relationships/image" Target="../media/image11.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g"/><Relationship Id="rId3" Type="http://schemas.openxmlformats.org/officeDocument/2006/relationships/image" Target="../media/image13.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g"/><Relationship Id="rId4" Type="http://schemas.openxmlformats.org/officeDocument/2006/relationships/image" Target="../media/image15.gif"/><Relationship Id="rId1" Type="http://schemas.openxmlformats.org/officeDocument/2006/relationships/slideLayout" Target="../slideLayouts/slideLayout4.xml"/><Relationship Id="rId2" Type="http://schemas.openxmlformats.org/officeDocument/2006/relationships/notesSlide" Target="../notesSlides/notesSlide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image" Target="../media/image16.jpg"/><Relationship Id="rId3" Type="http://schemas.openxmlformats.org/officeDocument/2006/relationships/image" Target="../media/image17.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American Education System</a:t>
            </a:r>
            <a:endParaRPr lang="en-US" dirty="0"/>
          </a:p>
        </p:txBody>
      </p:sp>
      <p:sp>
        <p:nvSpPr>
          <p:cNvPr id="3" name="Subtitle 2"/>
          <p:cNvSpPr>
            <a:spLocks noGrp="1"/>
          </p:cNvSpPr>
          <p:nvPr>
            <p:ph type="subTitle" idx="1"/>
          </p:nvPr>
        </p:nvSpPr>
        <p:spPr/>
        <p:txBody>
          <a:bodyPr/>
          <a:lstStyle/>
          <a:p>
            <a:r>
              <a:rPr lang="en-US" dirty="0" smtClean="0"/>
              <a:t>Preschool – College Admissions</a:t>
            </a:r>
            <a:endParaRPr lang="en-US" dirty="0"/>
          </a:p>
        </p:txBody>
      </p:sp>
    </p:spTree>
    <p:extLst>
      <p:ext uri="{BB962C8B-B14F-4D97-AF65-F5344CB8AC3E}">
        <p14:creationId xmlns:p14="http://schemas.microsoft.com/office/powerpoint/2010/main" val="3272374212"/>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8</a:t>
            </a:r>
            <a:r>
              <a:rPr lang="en-US" baseline="30000" dirty="0" smtClean="0"/>
              <a:t>th</a:t>
            </a:r>
            <a:r>
              <a:rPr lang="en-US" dirty="0" smtClean="0"/>
              <a:t> Grader</a:t>
            </a:r>
            <a:endParaRPr lang="en-US" dirty="0"/>
          </a:p>
        </p:txBody>
      </p:sp>
      <p:pic>
        <p:nvPicPr>
          <p:cNvPr id="4" name="Content Placeholder 3" descr="8thGrade_WelcometoUS_0911.JPG"/>
          <p:cNvPicPr>
            <a:picLocks noGrp="1" noChangeAspect="1"/>
          </p:cNvPicPr>
          <p:nvPr>
            <p:ph idx="1"/>
          </p:nvPr>
        </p:nvPicPr>
        <p:blipFill>
          <a:blip r:embed="rId2">
            <a:extLst>
              <a:ext uri="{28A0092B-C50C-407E-A947-70E740481C1C}">
                <a14:useLocalDpi xmlns:a14="http://schemas.microsoft.com/office/drawing/2010/main" val="0"/>
              </a:ext>
            </a:extLst>
          </a:blip>
          <a:srcRect t="6337" b="6337"/>
          <a:stretch>
            <a:fillRect/>
          </a:stretch>
        </p:blipFill>
        <p:spPr/>
      </p:pic>
    </p:spTree>
    <p:extLst>
      <p:ext uri="{BB962C8B-B14F-4D97-AF65-F5344CB8AC3E}">
        <p14:creationId xmlns:p14="http://schemas.microsoft.com/office/powerpoint/2010/main" val="195664809"/>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9-12 grades</a:t>
            </a:r>
            <a:endParaRPr lang="en-US" dirty="0"/>
          </a:p>
        </p:txBody>
      </p:sp>
      <p:sp>
        <p:nvSpPr>
          <p:cNvPr id="3" name="Content Placeholder 2"/>
          <p:cNvSpPr>
            <a:spLocks noGrp="1"/>
          </p:cNvSpPr>
          <p:nvPr>
            <p:ph idx="1"/>
          </p:nvPr>
        </p:nvSpPr>
        <p:spPr/>
        <p:txBody>
          <a:bodyPr/>
          <a:lstStyle/>
          <a:p>
            <a:r>
              <a:rPr lang="en-US" dirty="0" smtClean="0"/>
              <a:t>“High School” is a time for students to begin finding their interests and choosing their own classes. Topics are no longer broad. </a:t>
            </a:r>
          </a:p>
          <a:p>
            <a:r>
              <a:rPr lang="en-US" dirty="0" smtClean="0"/>
              <a:t>Science </a:t>
            </a:r>
            <a:r>
              <a:rPr lang="en-US" dirty="0" smtClean="0">
                <a:sym typeface="Wingdings"/>
              </a:rPr>
              <a:t> biology, chemistry, physics, anatomy, earth science</a:t>
            </a:r>
          </a:p>
          <a:p>
            <a:r>
              <a:rPr lang="en-US" dirty="0" smtClean="0">
                <a:sym typeface="Wingdings"/>
              </a:rPr>
              <a:t>Math  algebra, geometry, trigonometry, </a:t>
            </a:r>
            <a:r>
              <a:rPr lang="en-US" dirty="0" smtClean="0">
                <a:sym typeface="Wingdings"/>
              </a:rPr>
              <a:t>calculus, statistics</a:t>
            </a:r>
            <a:endParaRPr lang="en-US" dirty="0" smtClean="0">
              <a:sym typeface="Wingdings"/>
            </a:endParaRPr>
          </a:p>
          <a:p>
            <a:r>
              <a:rPr lang="en-US" dirty="0" smtClean="0">
                <a:sym typeface="Wingdings"/>
              </a:rPr>
              <a:t>Social Studies  world history, </a:t>
            </a:r>
            <a:r>
              <a:rPr lang="en-US" dirty="0">
                <a:sym typeface="Wingdings"/>
              </a:rPr>
              <a:t>A</a:t>
            </a:r>
            <a:r>
              <a:rPr lang="en-US" dirty="0" smtClean="0">
                <a:sym typeface="Wingdings"/>
              </a:rPr>
              <a:t>merican history, </a:t>
            </a:r>
            <a:r>
              <a:rPr lang="en-US" dirty="0">
                <a:sym typeface="Wingdings"/>
              </a:rPr>
              <a:t>E</a:t>
            </a:r>
            <a:r>
              <a:rPr lang="en-US" dirty="0" smtClean="0">
                <a:sym typeface="Wingdings"/>
              </a:rPr>
              <a:t>uropean history, world religions</a:t>
            </a:r>
            <a:endParaRPr lang="en-US" dirty="0"/>
          </a:p>
        </p:txBody>
      </p:sp>
    </p:spTree>
    <p:extLst>
      <p:ext uri="{BB962C8B-B14F-4D97-AF65-F5344CB8AC3E}">
        <p14:creationId xmlns:p14="http://schemas.microsoft.com/office/powerpoint/2010/main" val="216845550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9-12 grades</a:t>
            </a:r>
            <a:endParaRPr lang="en-US" dirty="0"/>
          </a:p>
        </p:txBody>
      </p:sp>
      <p:sp>
        <p:nvSpPr>
          <p:cNvPr id="3" name="Content Placeholder 2"/>
          <p:cNvSpPr>
            <a:spLocks noGrp="1"/>
          </p:cNvSpPr>
          <p:nvPr>
            <p:ph idx="1"/>
          </p:nvPr>
        </p:nvSpPr>
        <p:spPr/>
        <p:txBody>
          <a:bodyPr/>
          <a:lstStyle/>
          <a:p>
            <a:r>
              <a:rPr lang="en-US" dirty="0" smtClean="0"/>
              <a:t>English </a:t>
            </a:r>
            <a:r>
              <a:rPr lang="en-US" dirty="0" smtClean="0">
                <a:sym typeface="Wingdings"/>
              </a:rPr>
              <a:t> </a:t>
            </a:r>
            <a:r>
              <a:rPr lang="en-US" dirty="0" smtClean="0">
                <a:sym typeface="Wingdings"/>
              </a:rPr>
              <a:t>composition, literature.</a:t>
            </a:r>
            <a:endParaRPr lang="en-US" dirty="0" smtClean="0">
              <a:sym typeface="Wingdings"/>
            </a:endParaRPr>
          </a:p>
          <a:p>
            <a:r>
              <a:rPr lang="en-US" dirty="0" smtClean="0">
                <a:sym typeface="Wingdings"/>
              </a:rPr>
              <a:t>Technical  carpentry, welding, health science</a:t>
            </a:r>
          </a:p>
          <a:p>
            <a:r>
              <a:rPr lang="en-US" dirty="0" smtClean="0">
                <a:sym typeface="Wingdings"/>
              </a:rPr>
              <a:t>Others  psychology, Spanish, Latin, French, art, theater, choir</a:t>
            </a:r>
            <a:endParaRPr lang="en-US" dirty="0"/>
          </a:p>
        </p:txBody>
      </p:sp>
    </p:spTree>
    <p:extLst>
      <p:ext uri="{BB962C8B-B14F-4D97-AF65-F5344CB8AC3E}">
        <p14:creationId xmlns:p14="http://schemas.microsoft.com/office/powerpoint/2010/main" val="202205262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9-12 grades</a:t>
            </a:r>
            <a:endParaRPr lang="en-US" dirty="0"/>
          </a:p>
        </p:txBody>
      </p:sp>
      <p:sp>
        <p:nvSpPr>
          <p:cNvPr id="3" name="Content Placeholder 2"/>
          <p:cNvSpPr>
            <a:spLocks noGrp="1"/>
          </p:cNvSpPr>
          <p:nvPr>
            <p:ph idx="1"/>
          </p:nvPr>
        </p:nvSpPr>
        <p:spPr/>
        <p:txBody>
          <a:bodyPr>
            <a:normAutofit lnSpcReduction="10000"/>
          </a:bodyPr>
          <a:lstStyle/>
          <a:p>
            <a:r>
              <a:rPr lang="en-US" dirty="0" smtClean="0"/>
              <a:t>In high school, there are a lot more clubs, sports, competitions, or extracurricular activities students can participate in.</a:t>
            </a:r>
            <a:r>
              <a:rPr lang="en-US" dirty="0"/>
              <a:t> </a:t>
            </a:r>
            <a:r>
              <a:rPr lang="en-US" dirty="0" smtClean="0"/>
              <a:t>The number of clubs/competitions/extracurricular activities you participate and excel in is a HUGE factor in applying for college. </a:t>
            </a:r>
          </a:p>
          <a:p>
            <a:r>
              <a:rPr lang="en-US" dirty="0" smtClean="0"/>
              <a:t>Student who get into elite universities begin as early as possible to boost their applications.</a:t>
            </a:r>
          </a:p>
        </p:txBody>
      </p:sp>
    </p:spTree>
    <p:extLst>
      <p:ext uri="{BB962C8B-B14F-4D97-AF65-F5344CB8AC3E}">
        <p14:creationId xmlns:p14="http://schemas.microsoft.com/office/powerpoint/2010/main" val="481595823"/>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Types of Clubs/Competitions</a:t>
            </a:r>
            <a:endParaRPr lang="en-US" dirty="0"/>
          </a:p>
        </p:txBody>
      </p:sp>
      <p:sp>
        <p:nvSpPr>
          <p:cNvPr id="3" name="Content Placeholder 2"/>
          <p:cNvSpPr>
            <a:spLocks noGrp="1"/>
          </p:cNvSpPr>
          <p:nvPr>
            <p:ph idx="1"/>
          </p:nvPr>
        </p:nvSpPr>
        <p:spPr>
          <a:xfrm>
            <a:off x="1463040" y="1714501"/>
            <a:ext cx="6196405" cy="2921000"/>
          </a:xfrm>
        </p:spPr>
        <p:txBody>
          <a:bodyPr/>
          <a:lstStyle/>
          <a:p>
            <a:r>
              <a:rPr lang="en-US" dirty="0" smtClean="0"/>
              <a:t>Health, math, science, language, writing, environment, service</a:t>
            </a:r>
            <a:r>
              <a:rPr lang="en-US" dirty="0"/>
              <a:t>, student government, newspaper, yearbook, </a:t>
            </a:r>
            <a:r>
              <a:rPr lang="en-US" dirty="0" smtClean="0"/>
              <a:t>religious</a:t>
            </a:r>
            <a:r>
              <a:rPr lang="en-US" dirty="0"/>
              <a:t>.</a:t>
            </a:r>
            <a:endParaRPr lang="en-US" dirty="0" smtClean="0"/>
          </a:p>
          <a:p>
            <a:r>
              <a:rPr lang="en-US" dirty="0" smtClean="0"/>
              <a:t>Most of these clubs help members prepare for lots of competitions throughout the year. </a:t>
            </a:r>
          </a:p>
        </p:txBody>
      </p:sp>
      <p:pic>
        <p:nvPicPr>
          <p:cNvPr id="4" name="Picture 3" descr="401651_3100678755990_271331574_n.jpg"/>
          <p:cNvPicPr>
            <a:picLocks noChangeAspect="1"/>
          </p:cNvPicPr>
          <p:nvPr/>
        </p:nvPicPr>
        <p:blipFill rotWithShape="1">
          <a:blip r:embed="rId2">
            <a:extLst>
              <a:ext uri="{28A0092B-C50C-407E-A947-70E740481C1C}">
                <a14:useLocalDpi xmlns:a14="http://schemas.microsoft.com/office/drawing/2010/main" val="0"/>
              </a:ext>
            </a:extLst>
          </a:blip>
          <a:srcRect l="41667" t="30902" r="8102" b="14198"/>
          <a:stretch/>
        </p:blipFill>
        <p:spPr>
          <a:xfrm>
            <a:off x="3170907" y="3767666"/>
            <a:ext cx="2840426" cy="2328333"/>
          </a:xfrm>
          <a:prstGeom prst="rect">
            <a:avLst/>
          </a:prstGeom>
        </p:spPr>
      </p:pic>
    </p:spTree>
    <p:extLst>
      <p:ext uri="{BB962C8B-B14F-4D97-AF65-F5344CB8AC3E}">
        <p14:creationId xmlns:p14="http://schemas.microsoft.com/office/powerpoint/2010/main" val="131700626"/>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Extracurricular Activities</a:t>
            </a:r>
            <a:endParaRPr lang="en-US" dirty="0"/>
          </a:p>
        </p:txBody>
      </p:sp>
      <p:sp>
        <p:nvSpPr>
          <p:cNvPr id="3" name="Content Placeholder 2"/>
          <p:cNvSpPr>
            <a:spLocks noGrp="1"/>
          </p:cNvSpPr>
          <p:nvPr>
            <p:ph idx="1"/>
          </p:nvPr>
        </p:nvSpPr>
        <p:spPr>
          <a:xfrm>
            <a:off x="1095024" y="2020067"/>
            <a:ext cx="4662309" cy="3703002"/>
          </a:xfrm>
        </p:spPr>
        <p:txBody>
          <a:bodyPr/>
          <a:lstStyle/>
          <a:p>
            <a:r>
              <a:rPr lang="en-US" dirty="0" smtClean="0"/>
              <a:t>Soccer, football, track and field,</a:t>
            </a:r>
          </a:p>
          <a:p>
            <a:pPr marL="0" indent="0">
              <a:buNone/>
            </a:pPr>
            <a:r>
              <a:rPr lang="en-US" dirty="0" smtClean="0"/>
              <a:t>volleyball, softball, baseball,</a:t>
            </a:r>
          </a:p>
          <a:p>
            <a:pPr marL="0" indent="0">
              <a:buNone/>
            </a:pPr>
            <a:r>
              <a:rPr lang="en-US" dirty="0" smtClean="0"/>
              <a:t>basketball, tennis,</a:t>
            </a:r>
          </a:p>
          <a:p>
            <a:pPr marL="0" indent="0">
              <a:buNone/>
            </a:pPr>
            <a:r>
              <a:rPr lang="en-US" dirty="0" smtClean="0"/>
              <a:t>swimming.</a:t>
            </a:r>
          </a:p>
          <a:p>
            <a:r>
              <a:rPr lang="en-US" dirty="0" smtClean="0"/>
              <a:t>Theater, </a:t>
            </a:r>
          </a:p>
          <a:p>
            <a:pPr marL="0" indent="0">
              <a:buNone/>
            </a:pPr>
            <a:r>
              <a:rPr lang="en-US" dirty="0" smtClean="0"/>
              <a:t>marching band</a:t>
            </a:r>
            <a:endParaRPr lang="en-US" dirty="0"/>
          </a:p>
        </p:txBody>
      </p:sp>
      <p:pic>
        <p:nvPicPr>
          <p:cNvPr id="4" name="Picture 3" descr="296902_10150817392190640_1588219676_n.jpg"/>
          <p:cNvPicPr>
            <a:picLocks noChangeAspect="1"/>
          </p:cNvPicPr>
          <p:nvPr/>
        </p:nvPicPr>
        <p:blipFill rotWithShape="1">
          <a:blip r:embed="rId2">
            <a:extLst>
              <a:ext uri="{28A0092B-C50C-407E-A947-70E740481C1C}">
                <a14:useLocalDpi xmlns:a14="http://schemas.microsoft.com/office/drawing/2010/main" val="0"/>
              </a:ext>
            </a:extLst>
          </a:blip>
          <a:srcRect l="32102" t="8634" r="19389" b="9041"/>
          <a:stretch/>
        </p:blipFill>
        <p:spPr>
          <a:xfrm>
            <a:off x="5757333" y="1852084"/>
            <a:ext cx="2603500" cy="3746500"/>
          </a:xfrm>
          <a:prstGeom prst="rect">
            <a:avLst/>
          </a:prstGeom>
        </p:spPr>
      </p:pic>
      <p:pic>
        <p:nvPicPr>
          <p:cNvPr id="5" name="Picture 4" descr="536131_10150938413033699_755716368_n.jpg"/>
          <p:cNvPicPr>
            <a:picLocks noChangeAspect="1"/>
          </p:cNvPicPr>
          <p:nvPr/>
        </p:nvPicPr>
        <p:blipFill rotWithShape="1">
          <a:blip r:embed="rId3">
            <a:extLst>
              <a:ext uri="{28A0092B-C50C-407E-A947-70E740481C1C}">
                <a14:useLocalDpi xmlns:a14="http://schemas.microsoft.com/office/drawing/2010/main" val="0"/>
              </a:ext>
            </a:extLst>
          </a:blip>
          <a:srcRect l="42592" t="23300" r="35417" b="35316"/>
          <a:stretch/>
        </p:blipFill>
        <p:spPr>
          <a:xfrm>
            <a:off x="3393017" y="3577167"/>
            <a:ext cx="2010833" cy="2518833"/>
          </a:xfrm>
          <a:prstGeom prst="rect">
            <a:avLst/>
          </a:prstGeom>
        </p:spPr>
      </p:pic>
    </p:spTree>
    <p:extLst>
      <p:ext uri="{BB962C8B-B14F-4D97-AF65-F5344CB8AC3E}">
        <p14:creationId xmlns:p14="http://schemas.microsoft.com/office/powerpoint/2010/main" val="1043069196"/>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High School Students</a:t>
            </a:r>
            <a:endParaRPr lang="en-US" dirty="0"/>
          </a:p>
        </p:txBody>
      </p:sp>
      <p:pic>
        <p:nvPicPr>
          <p:cNvPr id="4" name="Content Placeholder 3" descr="543207_444752218868237_502585792_n.jpg"/>
          <p:cNvPicPr>
            <a:picLocks noGrp="1" noChangeAspect="1"/>
          </p:cNvPicPr>
          <p:nvPr>
            <p:ph idx="1"/>
          </p:nvPr>
        </p:nvPicPr>
        <p:blipFill rotWithShape="1">
          <a:blip r:embed="rId2">
            <a:extLst>
              <a:ext uri="{28A0092B-C50C-407E-A947-70E740481C1C}">
                <a14:useLocalDpi xmlns:a14="http://schemas.microsoft.com/office/drawing/2010/main" val="0"/>
              </a:ext>
            </a:extLst>
          </a:blip>
          <a:srcRect l="17103" t="11226" r="21308" b="11226"/>
          <a:stretch/>
        </p:blipFill>
        <p:spPr>
          <a:xfrm>
            <a:off x="1454856" y="3150484"/>
            <a:ext cx="2921001" cy="2758365"/>
          </a:xfrm>
        </p:spPr>
      </p:pic>
      <p:pic>
        <p:nvPicPr>
          <p:cNvPr id="3" name="Picture 2" descr="484372_10151008749627216_420721962_n.jpg"/>
          <p:cNvPicPr>
            <a:picLocks noChangeAspect="1"/>
          </p:cNvPicPr>
          <p:nvPr/>
        </p:nvPicPr>
        <p:blipFill rotWithShape="1">
          <a:blip r:embed="rId3">
            <a:extLst>
              <a:ext uri="{28A0092B-C50C-407E-A947-70E740481C1C}">
                <a14:useLocalDpi xmlns:a14="http://schemas.microsoft.com/office/drawing/2010/main" val="0"/>
              </a:ext>
            </a:extLst>
          </a:blip>
          <a:srcRect l="9283" r="4705"/>
          <a:stretch/>
        </p:blipFill>
        <p:spPr>
          <a:xfrm>
            <a:off x="4915070" y="2180167"/>
            <a:ext cx="3374136" cy="2942167"/>
          </a:xfrm>
          <a:prstGeom prst="rect">
            <a:avLst/>
          </a:prstGeom>
        </p:spPr>
      </p:pic>
    </p:spTree>
    <p:extLst>
      <p:ext uri="{BB962C8B-B14F-4D97-AF65-F5344CB8AC3E}">
        <p14:creationId xmlns:p14="http://schemas.microsoft.com/office/powerpoint/2010/main" val="279345303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Admissions</a:t>
            </a:r>
            <a:endParaRPr lang="en-US" dirty="0"/>
          </a:p>
        </p:txBody>
      </p:sp>
      <p:sp>
        <p:nvSpPr>
          <p:cNvPr id="3" name="Content Placeholder 2"/>
          <p:cNvSpPr>
            <a:spLocks noGrp="1"/>
          </p:cNvSpPr>
          <p:nvPr>
            <p:ph idx="1"/>
          </p:nvPr>
        </p:nvSpPr>
        <p:spPr>
          <a:xfrm>
            <a:off x="1463040" y="2119257"/>
            <a:ext cx="6196405" cy="3955576"/>
          </a:xfrm>
        </p:spPr>
        <p:txBody>
          <a:bodyPr>
            <a:normAutofit/>
          </a:bodyPr>
          <a:lstStyle/>
          <a:p>
            <a:r>
              <a:rPr lang="en-US" dirty="0" smtClean="0"/>
              <a:t>High school is a time for students to begin working on their resumes to turn in to colleges. </a:t>
            </a:r>
          </a:p>
          <a:p>
            <a:r>
              <a:rPr lang="en-US" dirty="0" smtClean="0"/>
              <a:t>Things to do to make your resume look nice:</a:t>
            </a:r>
          </a:p>
          <a:p>
            <a:r>
              <a:rPr lang="en-US" dirty="0" smtClean="0"/>
              <a:t>good grades in challenging courses</a:t>
            </a:r>
          </a:p>
          <a:p>
            <a:r>
              <a:rPr lang="en-US" dirty="0" smtClean="0"/>
              <a:t>high test scores</a:t>
            </a:r>
          </a:p>
          <a:p>
            <a:r>
              <a:rPr lang="en-US" dirty="0" smtClean="0"/>
              <a:t>community service</a:t>
            </a:r>
            <a:endParaRPr lang="en-US" dirty="0"/>
          </a:p>
          <a:p>
            <a:r>
              <a:rPr lang="en-US" dirty="0" smtClean="0"/>
              <a:t>wide range of extra participation, leadership</a:t>
            </a:r>
          </a:p>
          <a:p>
            <a:r>
              <a:rPr lang="en-US" dirty="0" smtClean="0"/>
              <a:t>summer activities, and good essays.</a:t>
            </a:r>
          </a:p>
          <a:p>
            <a:pPr marL="0" indent="0">
              <a:buNone/>
            </a:pPr>
            <a:endParaRPr lang="en-US" dirty="0" smtClean="0"/>
          </a:p>
        </p:txBody>
      </p:sp>
    </p:spTree>
    <p:extLst>
      <p:ext uri="{BB962C8B-B14F-4D97-AF65-F5344CB8AC3E}">
        <p14:creationId xmlns:p14="http://schemas.microsoft.com/office/powerpoint/2010/main" val="383671068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Challenging Courses</a:t>
            </a:r>
            <a:endParaRPr lang="en-US" dirty="0"/>
          </a:p>
        </p:txBody>
      </p:sp>
      <p:sp>
        <p:nvSpPr>
          <p:cNvPr id="3" name="Content Placeholder 2"/>
          <p:cNvSpPr>
            <a:spLocks noGrp="1"/>
          </p:cNvSpPr>
          <p:nvPr>
            <p:ph idx="1"/>
          </p:nvPr>
        </p:nvSpPr>
        <p:spPr>
          <a:xfrm>
            <a:off x="1095023" y="2119257"/>
            <a:ext cx="6965245" cy="3997910"/>
          </a:xfrm>
        </p:spPr>
        <p:txBody>
          <a:bodyPr>
            <a:normAutofit/>
          </a:bodyPr>
          <a:lstStyle/>
          <a:p>
            <a:r>
              <a:rPr lang="en-US" dirty="0"/>
              <a:t>Challenging courses: for every class, there is a harder version offered. Example: pre-calculus, regular calculus, AP/IB calculus</a:t>
            </a:r>
            <a:r>
              <a:rPr lang="en-US" dirty="0" smtClean="0"/>
              <a:t>.</a:t>
            </a:r>
          </a:p>
          <a:p>
            <a:r>
              <a:rPr lang="en-US" dirty="0" smtClean="0"/>
              <a:t>AP and IB courses are college-level courses offered in high school in which a student can take a test. If they receive a certain grade (changes from college to college) they can ‘test out of’ that course in college and receive credit for it.</a:t>
            </a:r>
          </a:p>
          <a:p>
            <a:r>
              <a:rPr lang="en-US" dirty="0" smtClean="0"/>
              <a:t>. Of course, if you can make good grades in the more difficult courses, that is good for you!</a:t>
            </a:r>
          </a:p>
          <a:p>
            <a:endParaRPr lang="en-US" dirty="0"/>
          </a:p>
        </p:txBody>
      </p:sp>
    </p:spTree>
    <p:extLst>
      <p:ext uri="{BB962C8B-B14F-4D97-AF65-F5344CB8AC3E}">
        <p14:creationId xmlns:p14="http://schemas.microsoft.com/office/powerpoint/2010/main" val="3996701857"/>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Standardized Tests</a:t>
            </a:r>
            <a:endParaRPr lang="en-US" dirty="0"/>
          </a:p>
        </p:txBody>
      </p:sp>
      <p:sp>
        <p:nvSpPr>
          <p:cNvPr id="3" name="Content Placeholder 2"/>
          <p:cNvSpPr>
            <a:spLocks noGrp="1"/>
          </p:cNvSpPr>
          <p:nvPr>
            <p:ph idx="1"/>
          </p:nvPr>
        </p:nvSpPr>
        <p:spPr/>
        <p:txBody>
          <a:bodyPr/>
          <a:lstStyle/>
          <a:p>
            <a:r>
              <a:rPr lang="en-US" dirty="0" smtClean="0"/>
              <a:t>ACT/SAT: nationally recognized exams</a:t>
            </a:r>
          </a:p>
          <a:p>
            <a:r>
              <a:rPr lang="en-US" dirty="0" smtClean="0"/>
              <a:t>Along with AP exams, students must take the ACT or SAT to submit their scores to colleges. These tests cover reading, writing, science, and math. Scores indicate how much a student has learned and how well they will do in colleges. </a:t>
            </a:r>
          </a:p>
          <a:p>
            <a:r>
              <a:rPr lang="en-US" dirty="0" smtClean="0"/>
              <a:t>These scores are among the biggest factors of getting into college. </a:t>
            </a:r>
            <a:endParaRPr lang="en-US" dirty="0"/>
          </a:p>
        </p:txBody>
      </p:sp>
    </p:spTree>
    <p:extLst>
      <p:ext uri="{BB962C8B-B14F-4D97-AF65-F5344CB8AC3E}">
        <p14:creationId xmlns:p14="http://schemas.microsoft.com/office/powerpoint/2010/main" val="3584780409"/>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a:t>
            </a:r>
            <a:endParaRPr lang="en-US" dirty="0"/>
          </a:p>
        </p:txBody>
      </p:sp>
      <p:sp>
        <p:nvSpPr>
          <p:cNvPr id="3" name="Content Placeholder 2"/>
          <p:cNvSpPr>
            <a:spLocks noGrp="1"/>
          </p:cNvSpPr>
          <p:nvPr>
            <p:ph idx="1"/>
          </p:nvPr>
        </p:nvSpPr>
        <p:spPr/>
        <p:txBody>
          <a:bodyPr/>
          <a:lstStyle/>
          <a:p>
            <a:r>
              <a:rPr lang="en-US" dirty="0" smtClean="0"/>
              <a:t>Pre-School is an optional program for children too young to enter Kindergarten. In pre-school, a child basically learns how to behave and interact with others.</a:t>
            </a:r>
          </a:p>
          <a:p>
            <a:endParaRPr lang="en-US" dirty="0"/>
          </a:p>
          <a:p>
            <a:r>
              <a:rPr lang="en-US" dirty="0" smtClean="0"/>
              <a:t>Pre-School can last anywhere from 1-3 years. </a:t>
            </a:r>
          </a:p>
          <a:p>
            <a:endParaRPr lang="en-US" dirty="0"/>
          </a:p>
          <a:p>
            <a:endParaRPr lang="en-US" dirty="0"/>
          </a:p>
        </p:txBody>
      </p:sp>
    </p:spTree>
    <p:extLst>
      <p:ext uri="{BB962C8B-B14F-4D97-AF65-F5344CB8AC3E}">
        <p14:creationId xmlns:p14="http://schemas.microsoft.com/office/powerpoint/2010/main" val="2067949456"/>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descr="article-new_ehow_images_a07_l0_fi_go-low-act-sat-scores-800x800.jpg"/>
          <p:cNvPicPr>
            <a:picLocks noGrp="1" noChangeAspect="1"/>
          </p:cNvPicPr>
          <p:nvPr>
            <p:ph sz="quarter" idx="13"/>
          </p:nvPr>
        </p:nvPicPr>
        <p:blipFill>
          <a:blip r:embed="rId3">
            <a:extLst>
              <a:ext uri="{28A0092B-C50C-407E-A947-70E740481C1C}">
                <a14:useLocalDpi xmlns:a14="http://schemas.microsoft.com/office/drawing/2010/main" val="0"/>
              </a:ext>
            </a:extLst>
          </a:blip>
          <a:srcRect l="20470" r="20470"/>
          <a:stretch>
            <a:fillRect/>
          </a:stretch>
        </p:blipFill>
        <p:spPr>
          <a:xfrm>
            <a:off x="3804357" y="817582"/>
            <a:ext cx="1339144" cy="1507494"/>
          </a:xfrm>
        </p:spPr>
      </p:pic>
      <p:pic>
        <p:nvPicPr>
          <p:cNvPr id="6" name="Content Placeholder 5" descr="ch1.gif"/>
          <p:cNvPicPr>
            <a:picLocks noGrp="1" noChangeAspect="1"/>
          </p:cNvPicPr>
          <p:nvPr>
            <p:ph sz="quarter" idx="14"/>
          </p:nvPr>
        </p:nvPicPr>
        <p:blipFill rotWithShape="1">
          <a:blip r:embed="rId4">
            <a:extLst>
              <a:ext uri="{28A0092B-C50C-407E-A947-70E740481C1C}">
                <a14:useLocalDpi xmlns:a14="http://schemas.microsoft.com/office/drawing/2010/main" val="0"/>
              </a:ext>
            </a:extLst>
          </a:blip>
          <a:srcRect l="-1" r="-55"/>
          <a:stretch/>
        </p:blipFill>
        <p:spPr>
          <a:xfrm>
            <a:off x="1095024" y="2415646"/>
            <a:ext cx="6694310" cy="3605212"/>
          </a:xfrm>
        </p:spPr>
      </p:pic>
    </p:spTree>
    <p:extLst>
      <p:ext uri="{BB962C8B-B14F-4D97-AF65-F5344CB8AC3E}">
        <p14:creationId xmlns:p14="http://schemas.microsoft.com/office/powerpoint/2010/main" val="2222969559"/>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Service</a:t>
            </a:r>
            <a:endParaRPr lang="en-US" dirty="0"/>
          </a:p>
        </p:txBody>
      </p:sp>
      <p:sp>
        <p:nvSpPr>
          <p:cNvPr id="3" name="Content Placeholder 2"/>
          <p:cNvSpPr>
            <a:spLocks noGrp="1"/>
          </p:cNvSpPr>
          <p:nvPr>
            <p:ph idx="1"/>
          </p:nvPr>
        </p:nvSpPr>
        <p:spPr/>
        <p:txBody>
          <a:bodyPr/>
          <a:lstStyle/>
          <a:p>
            <a:r>
              <a:rPr lang="en-US" dirty="0" smtClean="0"/>
              <a:t>A college not only wants a good student, they want an actively engaged citizen. Colleges want to know that you are passionate about something and making a difference in your community. If you are, it makes them think that you will make a positive impact on THEIR campus, too!</a:t>
            </a:r>
            <a:endParaRPr lang="en-US" dirty="0"/>
          </a:p>
        </p:txBody>
      </p:sp>
    </p:spTree>
    <p:extLst>
      <p:ext uri="{BB962C8B-B14F-4D97-AF65-F5344CB8AC3E}">
        <p14:creationId xmlns:p14="http://schemas.microsoft.com/office/powerpoint/2010/main" val="1520400105"/>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Community Service</a:t>
            </a:r>
            <a:endParaRPr lang="en-US" dirty="0"/>
          </a:p>
        </p:txBody>
      </p:sp>
      <p:pic>
        <p:nvPicPr>
          <p:cNvPr id="5" name="Content Placeholder 4" descr="30service515.jpg"/>
          <p:cNvPicPr>
            <a:picLocks noGrp="1" noChangeAspect="1"/>
          </p:cNvPicPr>
          <p:nvPr>
            <p:ph sz="quarter" idx="13"/>
          </p:nvPr>
        </p:nvPicPr>
        <p:blipFill rotWithShape="1">
          <a:blip r:embed="rId2">
            <a:extLst>
              <a:ext uri="{28A0092B-C50C-407E-A947-70E740481C1C}">
                <a14:useLocalDpi xmlns:a14="http://schemas.microsoft.com/office/drawing/2010/main" val="0"/>
              </a:ext>
            </a:extLst>
          </a:blip>
          <a:srcRect l="9610" r="14529"/>
          <a:stretch/>
        </p:blipFill>
        <p:spPr>
          <a:xfrm>
            <a:off x="719666" y="2121407"/>
            <a:ext cx="3774440" cy="3602736"/>
          </a:xfrm>
        </p:spPr>
      </p:pic>
      <p:pic>
        <p:nvPicPr>
          <p:cNvPr id="6" name="Content Placeholder 5" descr="14ac4012389ca7c3571ec56a7605f299.wix_mp.jpeg"/>
          <p:cNvPicPr>
            <a:picLocks noGrp="1" noChangeAspect="1"/>
          </p:cNvPicPr>
          <p:nvPr>
            <p:ph sz="quarter" idx="14"/>
          </p:nvPr>
        </p:nvPicPr>
        <p:blipFill rotWithShape="1">
          <a:blip r:embed="rId3">
            <a:extLst>
              <a:ext uri="{28A0092B-C50C-407E-A947-70E740481C1C}">
                <a14:useLocalDpi xmlns:a14="http://schemas.microsoft.com/office/drawing/2010/main" val="0"/>
              </a:ext>
            </a:extLst>
          </a:blip>
          <a:srcRect l="16711" r="5932"/>
          <a:stretch/>
        </p:blipFill>
        <p:spPr>
          <a:xfrm>
            <a:off x="4663440" y="2119313"/>
            <a:ext cx="3718560" cy="3605212"/>
          </a:xfrm>
        </p:spPr>
      </p:pic>
    </p:spTree>
    <p:extLst>
      <p:ext uri="{BB962C8B-B14F-4D97-AF65-F5344CB8AC3E}">
        <p14:creationId xmlns:p14="http://schemas.microsoft.com/office/powerpoint/2010/main" val="709572229"/>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Wide Range of Extra Participation/Leadership</a:t>
            </a:r>
            <a:endParaRPr lang="en-US" dirty="0"/>
          </a:p>
        </p:txBody>
      </p:sp>
      <p:sp>
        <p:nvSpPr>
          <p:cNvPr id="3" name="Content Placeholder 2"/>
          <p:cNvSpPr>
            <a:spLocks noGrp="1"/>
          </p:cNvSpPr>
          <p:nvPr>
            <p:ph idx="1"/>
          </p:nvPr>
        </p:nvSpPr>
        <p:spPr/>
        <p:txBody>
          <a:bodyPr/>
          <a:lstStyle/>
          <a:p>
            <a:r>
              <a:rPr lang="en-US" dirty="0" smtClean="0"/>
              <a:t>Colleges want leaders. </a:t>
            </a:r>
          </a:p>
          <a:p>
            <a:r>
              <a:rPr lang="en-US" dirty="0" smtClean="0"/>
              <a:t>A way to show that you’re a good leader is to be the head of a club, president/vice-president/etc. of your class, or a sports team captain. </a:t>
            </a:r>
          </a:p>
          <a:p>
            <a:r>
              <a:rPr lang="en-US" dirty="0" smtClean="0"/>
              <a:t>These are positions you rise into after 3-4 years of dedicated participation.</a:t>
            </a:r>
            <a:endParaRPr lang="en-US" dirty="0"/>
          </a:p>
        </p:txBody>
      </p:sp>
    </p:spTree>
    <p:extLst>
      <p:ext uri="{BB962C8B-B14F-4D97-AF65-F5344CB8AC3E}">
        <p14:creationId xmlns:p14="http://schemas.microsoft.com/office/powerpoint/2010/main" val="544134744"/>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Summer Activities/Good Essay</a:t>
            </a:r>
            <a:endParaRPr lang="en-US" dirty="0"/>
          </a:p>
        </p:txBody>
      </p:sp>
      <p:sp>
        <p:nvSpPr>
          <p:cNvPr id="3" name="Content Placeholder 2"/>
          <p:cNvSpPr>
            <a:spLocks noGrp="1"/>
          </p:cNvSpPr>
          <p:nvPr>
            <p:ph idx="1"/>
          </p:nvPr>
        </p:nvSpPr>
        <p:spPr>
          <a:xfrm>
            <a:off x="1463040" y="2119256"/>
            <a:ext cx="6196405" cy="4040243"/>
          </a:xfrm>
        </p:spPr>
        <p:txBody>
          <a:bodyPr>
            <a:normAutofit lnSpcReduction="10000"/>
          </a:bodyPr>
          <a:lstStyle/>
          <a:p>
            <a:r>
              <a:rPr lang="en-US" dirty="0" smtClean="0"/>
              <a:t>A college doesn’t want a student who only does well during the year. They want students who show that they can work hard even outside of school. Doing volunteer work or attending academic camps is a good way to do that!</a:t>
            </a:r>
          </a:p>
          <a:p>
            <a:r>
              <a:rPr lang="en-US" dirty="0" smtClean="0"/>
              <a:t>As always, a unique, amazing essay is key. Of the thousands applying, there are so many students just like you. The one way to stand out is to write an essay no one else has written. It should be totally unique.</a:t>
            </a:r>
            <a:endParaRPr lang="en-US" dirty="0"/>
          </a:p>
        </p:txBody>
      </p:sp>
    </p:spTree>
    <p:extLst>
      <p:ext uri="{BB962C8B-B14F-4D97-AF65-F5344CB8AC3E}">
        <p14:creationId xmlns:p14="http://schemas.microsoft.com/office/powerpoint/2010/main" val="2733135300"/>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Summer College Program!</a:t>
            </a:r>
            <a:endParaRPr lang="en-US" dirty="0"/>
          </a:p>
        </p:txBody>
      </p:sp>
      <p:pic>
        <p:nvPicPr>
          <p:cNvPr id="4" name="Content Placeholder 3" descr="149710_438766309466828_758454301_n.jpg"/>
          <p:cNvPicPr>
            <a:picLocks noGrp="1" noChangeAspect="1"/>
          </p:cNvPicPr>
          <p:nvPr>
            <p:ph idx="1"/>
          </p:nvPr>
        </p:nvPicPr>
        <p:blipFill>
          <a:blip r:embed="rId2">
            <a:extLst>
              <a:ext uri="{28A0092B-C50C-407E-A947-70E740481C1C}">
                <a14:useLocalDpi xmlns:a14="http://schemas.microsoft.com/office/drawing/2010/main" val="0"/>
              </a:ext>
            </a:extLst>
          </a:blip>
          <a:srcRect t="6380" b="6380"/>
          <a:stretch>
            <a:fillRect/>
          </a:stretch>
        </p:blipFill>
        <p:spPr/>
      </p:pic>
    </p:spTree>
    <p:extLst>
      <p:ext uri="{BB962C8B-B14F-4D97-AF65-F5344CB8AC3E}">
        <p14:creationId xmlns:p14="http://schemas.microsoft.com/office/powerpoint/2010/main" val="1911982648"/>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Benefits of Going to College</a:t>
            </a:r>
            <a:endParaRPr lang="en-US" dirty="0"/>
          </a:p>
        </p:txBody>
      </p:sp>
      <p:sp>
        <p:nvSpPr>
          <p:cNvPr id="3" name="Content Placeholder 2"/>
          <p:cNvSpPr>
            <a:spLocks noGrp="1"/>
          </p:cNvSpPr>
          <p:nvPr>
            <p:ph idx="1"/>
          </p:nvPr>
        </p:nvSpPr>
        <p:spPr/>
        <p:txBody>
          <a:bodyPr>
            <a:normAutofit lnSpcReduction="10000"/>
          </a:bodyPr>
          <a:lstStyle/>
          <a:p>
            <a:r>
              <a:rPr lang="en-US" dirty="0" smtClean="0"/>
              <a:t>Since the economy has been slow, having a college degree increases your chance of getting a job.</a:t>
            </a:r>
          </a:p>
          <a:p>
            <a:r>
              <a:rPr lang="en-US" dirty="0" smtClean="0"/>
              <a:t>The higher the degree, the better your chances. (Bachelor’s, Master’s, M.D., Ph.D.)</a:t>
            </a:r>
          </a:p>
          <a:p>
            <a:r>
              <a:rPr lang="en-US" dirty="0" smtClean="0"/>
              <a:t>Meet new people from all around the world – like you!</a:t>
            </a:r>
          </a:p>
          <a:p>
            <a:r>
              <a:rPr lang="en-US" dirty="0" smtClean="0"/>
              <a:t>Learn new things.</a:t>
            </a:r>
          </a:p>
          <a:p>
            <a:r>
              <a:rPr lang="en-US" dirty="0" smtClean="0"/>
              <a:t>Find your passion.</a:t>
            </a:r>
            <a:endParaRPr lang="en-US" dirty="0"/>
          </a:p>
        </p:txBody>
      </p:sp>
    </p:spTree>
    <p:extLst>
      <p:ext uri="{BB962C8B-B14F-4D97-AF65-F5344CB8AC3E}">
        <p14:creationId xmlns:p14="http://schemas.microsoft.com/office/powerpoint/2010/main" val="1499205439"/>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College Acceptance</a:t>
            </a:r>
            <a:endParaRPr lang="en-US" dirty="0"/>
          </a:p>
        </p:txBody>
      </p:sp>
      <p:sp>
        <p:nvSpPr>
          <p:cNvPr id="3" name="Content Placeholder 2"/>
          <p:cNvSpPr>
            <a:spLocks noGrp="1"/>
          </p:cNvSpPr>
          <p:nvPr>
            <p:ph idx="1"/>
          </p:nvPr>
        </p:nvSpPr>
        <p:spPr/>
        <p:txBody>
          <a:bodyPr/>
          <a:lstStyle/>
          <a:p>
            <a:r>
              <a:rPr lang="en-US" dirty="0" smtClean="0"/>
              <a:t>If the college likes you and thinks you’re a good fit, you’re in!!</a:t>
            </a:r>
          </a:p>
          <a:p>
            <a:endParaRPr lang="en-US" dirty="0"/>
          </a:p>
          <a:p>
            <a:r>
              <a:rPr lang="en-US" dirty="0" smtClean="0"/>
              <a:t>Official college </a:t>
            </a:r>
          </a:p>
          <a:p>
            <a:pPr marL="0" indent="0">
              <a:buNone/>
            </a:pPr>
            <a:r>
              <a:rPr lang="en-US" dirty="0"/>
              <a:t>s</a:t>
            </a:r>
            <a:r>
              <a:rPr lang="en-US" dirty="0" smtClean="0"/>
              <a:t>tudents!!           </a:t>
            </a:r>
            <a:r>
              <a:rPr lang="en-US" dirty="0" smtClean="0">
                <a:sym typeface="Wingdings"/>
              </a:rPr>
              <a:t></a:t>
            </a:r>
            <a:endParaRPr lang="en-US" dirty="0"/>
          </a:p>
        </p:txBody>
      </p:sp>
      <p:pic>
        <p:nvPicPr>
          <p:cNvPr id="4" name="Picture 3" descr="405892_494516450558480_227201686_n.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476574" y="2857499"/>
            <a:ext cx="3820760" cy="2865570"/>
          </a:xfrm>
          <a:prstGeom prst="rect">
            <a:avLst/>
          </a:prstGeom>
        </p:spPr>
      </p:pic>
    </p:spTree>
    <p:extLst>
      <p:ext uri="{BB962C8B-B14F-4D97-AF65-F5344CB8AC3E}">
        <p14:creationId xmlns:p14="http://schemas.microsoft.com/office/powerpoint/2010/main" val="245730071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Pre-School</a:t>
            </a:r>
            <a:endParaRPr lang="en-US" dirty="0"/>
          </a:p>
        </p:txBody>
      </p:sp>
      <p:pic>
        <p:nvPicPr>
          <p:cNvPr id="4" name="Content Placeholder 3" descr="79610039.JPG"/>
          <p:cNvPicPr>
            <a:picLocks noGrp="1" noChangeAspect="1"/>
          </p:cNvPicPr>
          <p:nvPr>
            <p:ph idx="1"/>
          </p:nvPr>
        </p:nvPicPr>
        <p:blipFill>
          <a:blip r:embed="rId2">
            <a:extLst>
              <a:ext uri="{28A0092B-C50C-407E-A947-70E740481C1C}">
                <a14:useLocalDpi xmlns:a14="http://schemas.microsoft.com/office/drawing/2010/main" val="0"/>
              </a:ext>
            </a:extLst>
          </a:blip>
          <a:srcRect t="11236" b="11236"/>
          <a:stretch>
            <a:fillRect/>
          </a:stretch>
        </p:blipFill>
        <p:spPr/>
      </p:pic>
    </p:spTree>
    <p:extLst>
      <p:ext uri="{BB962C8B-B14F-4D97-AF65-F5344CB8AC3E}">
        <p14:creationId xmlns:p14="http://schemas.microsoft.com/office/powerpoint/2010/main" val="868097861"/>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a:t>
            </a:r>
            <a:endParaRPr lang="en-US" dirty="0"/>
          </a:p>
        </p:txBody>
      </p:sp>
      <p:sp>
        <p:nvSpPr>
          <p:cNvPr id="3" name="Content Placeholder 2"/>
          <p:cNvSpPr>
            <a:spLocks noGrp="1"/>
          </p:cNvSpPr>
          <p:nvPr>
            <p:ph idx="1"/>
          </p:nvPr>
        </p:nvSpPr>
        <p:spPr/>
        <p:txBody>
          <a:bodyPr/>
          <a:lstStyle/>
          <a:p>
            <a:r>
              <a:rPr lang="en-US" dirty="0" smtClean="0"/>
              <a:t>Literally: “children’s garden”</a:t>
            </a:r>
          </a:p>
          <a:p>
            <a:r>
              <a:rPr lang="en-US" dirty="0" smtClean="0"/>
              <a:t>Kindergarteners are 5-6 years old</a:t>
            </a:r>
          </a:p>
          <a:p>
            <a:r>
              <a:rPr lang="en-US" dirty="0" smtClean="0"/>
              <a:t>Children begin learning how to read and write. They also begin using numbers up to 100.</a:t>
            </a:r>
          </a:p>
          <a:p>
            <a:r>
              <a:rPr lang="en-US" dirty="0" smtClean="0"/>
              <a:t>Children will be able to recognize basic shapes, colors, and concepts (such as months of the </a:t>
            </a:r>
            <a:r>
              <a:rPr lang="en-US" dirty="0" smtClean="0"/>
              <a:t>calendar</a:t>
            </a:r>
            <a:r>
              <a:rPr lang="en-US" dirty="0" smtClean="0"/>
              <a:t>).</a:t>
            </a:r>
          </a:p>
          <a:p>
            <a:endParaRPr lang="en-US" dirty="0"/>
          </a:p>
        </p:txBody>
      </p:sp>
    </p:spTree>
    <p:extLst>
      <p:ext uri="{BB962C8B-B14F-4D97-AF65-F5344CB8AC3E}">
        <p14:creationId xmlns:p14="http://schemas.microsoft.com/office/powerpoint/2010/main" val="363445927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Kindergarten</a:t>
            </a:r>
            <a:endParaRPr lang="en-US" dirty="0"/>
          </a:p>
        </p:txBody>
      </p:sp>
      <p:pic>
        <p:nvPicPr>
          <p:cNvPr id="4" name="Content Placeholder 3" descr="kindergarten.jpg"/>
          <p:cNvPicPr>
            <a:picLocks noGrp="1" noChangeAspect="1"/>
          </p:cNvPicPr>
          <p:nvPr>
            <p:ph idx="1"/>
          </p:nvPr>
        </p:nvPicPr>
        <p:blipFill>
          <a:blip r:embed="rId2">
            <a:extLst>
              <a:ext uri="{28A0092B-C50C-407E-A947-70E740481C1C}">
                <a14:useLocalDpi xmlns:a14="http://schemas.microsoft.com/office/drawing/2010/main" val="0"/>
              </a:ext>
            </a:extLst>
          </a:blip>
          <a:srcRect t="11226" b="11226"/>
          <a:stretch>
            <a:fillRect/>
          </a:stretch>
        </p:blipFill>
        <p:spPr/>
      </p:pic>
    </p:spTree>
    <p:extLst>
      <p:ext uri="{BB962C8B-B14F-4D97-AF65-F5344CB8AC3E}">
        <p14:creationId xmlns:p14="http://schemas.microsoft.com/office/powerpoint/2010/main" val="4016683363"/>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grades</a:t>
            </a:r>
            <a:endParaRPr lang="en-US" dirty="0"/>
          </a:p>
        </p:txBody>
      </p:sp>
      <p:sp>
        <p:nvSpPr>
          <p:cNvPr id="3" name="Content Placeholder 2"/>
          <p:cNvSpPr>
            <a:spLocks noGrp="1"/>
          </p:cNvSpPr>
          <p:nvPr>
            <p:ph idx="1"/>
          </p:nvPr>
        </p:nvSpPr>
        <p:spPr/>
        <p:txBody>
          <a:bodyPr>
            <a:normAutofit/>
          </a:bodyPr>
          <a:lstStyle/>
          <a:p>
            <a:r>
              <a:rPr lang="en-US" dirty="0" smtClean="0"/>
              <a:t>By 5</a:t>
            </a:r>
            <a:r>
              <a:rPr lang="en-US" baseline="30000" dirty="0" smtClean="0"/>
              <a:t>th</a:t>
            </a:r>
            <a:r>
              <a:rPr lang="en-US" dirty="0" smtClean="0"/>
              <a:t> grade, students should be able to add, subtract, multiply, and divide as well as work with fractions and decimals and notice patterns. They should also know basic formulas (volume, area, perimeter). </a:t>
            </a:r>
          </a:p>
          <a:p>
            <a:r>
              <a:rPr lang="en-US" dirty="0" smtClean="0"/>
              <a:t>Fifth graders should know the basic terms and processes of a wide range of sciences. (Basics of biology, physics, earth science, etc.)</a:t>
            </a:r>
            <a:endParaRPr lang="en-US" dirty="0"/>
          </a:p>
        </p:txBody>
      </p:sp>
    </p:spTree>
    <p:extLst>
      <p:ext uri="{BB962C8B-B14F-4D97-AF65-F5344CB8AC3E}">
        <p14:creationId xmlns:p14="http://schemas.microsoft.com/office/powerpoint/2010/main" val="3743184853"/>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1-5 grades</a:t>
            </a:r>
            <a:endParaRPr lang="en-US" dirty="0"/>
          </a:p>
        </p:txBody>
      </p:sp>
      <p:sp>
        <p:nvSpPr>
          <p:cNvPr id="3" name="Content Placeholder 2"/>
          <p:cNvSpPr>
            <a:spLocks noGrp="1"/>
          </p:cNvSpPr>
          <p:nvPr>
            <p:ph idx="1"/>
          </p:nvPr>
        </p:nvSpPr>
        <p:spPr/>
        <p:txBody>
          <a:bodyPr/>
          <a:lstStyle/>
          <a:p>
            <a:r>
              <a:rPr lang="en-US" dirty="0"/>
              <a:t>Children can read books and write papers </a:t>
            </a:r>
            <a:r>
              <a:rPr lang="en-US" dirty="0" smtClean="0"/>
              <a:t>(with decent grammar) efficiently</a:t>
            </a:r>
            <a:r>
              <a:rPr lang="en-US" dirty="0"/>
              <a:t>. </a:t>
            </a:r>
            <a:r>
              <a:rPr lang="en-US" dirty="0" smtClean="0"/>
              <a:t>They should be able to summarize passages.</a:t>
            </a:r>
          </a:p>
          <a:p>
            <a:r>
              <a:rPr lang="en-US" dirty="0" smtClean="0"/>
              <a:t>They should have a general knowledge of the American government, American history, and the geography of The United States.</a:t>
            </a:r>
          </a:p>
          <a:p>
            <a:r>
              <a:rPr lang="en-US" dirty="0" smtClean="0"/>
              <a:t>Art and music classes are also available. There is usually a school play everyone must participate in.</a:t>
            </a:r>
            <a:endParaRPr lang="en-US" dirty="0"/>
          </a:p>
        </p:txBody>
      </p:sp>
    </p:spTree>
    <p:extLst>
      <p:ext uri="{BB962C8B-B14F-4D97-AF65-F5344CB8AC3E}">
        <p14:creationId xmlns:p14="http://schemas.microsoft.com/office/powerpoint/2010/main" val="3556689753"/>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5th Graders</a:t>
            </a:r>
            <a:endParaRPr lang="en-US" dirty="0"/>
          </a:p>
        </p:txBody>
      </p:sp>
      <p:pic>
        <p:nvPicPr>
          <p:cNvPr id="4" name="Content Placeholder 3" descr="hickman_70_71.jpg"/>
          <p:cNvPicPr>
            <a:picLocks noGrp="1" noChangeAspect="1"/>
          </p:cNvPicPr>
          <p:nvPr>
            <p:ph idx="1"/>
          </p:nvPr>
        </p:nvPicPr>
        <p:blipFill rotWithShape="1">
          <a:blip r:embed="rId2">
            <a:extLst>
              <a:ext uri="{28A0092B-C50C-407E-A947-70E740481C1C}">
                <a14:useLocalDpi xmlns:a14="http://schemas.microsoft.com/office/drawing/2010/main" val="0"/>
              </a:ext>
            </a:extLst>
          </a:blip>
          <a:srcRect t="-2161" b="5261"/>
          <a:stretch/>
        </p:blipFill>
        <p:spPr>
          <a:xfrm>
            <a:off x="1463040" y="1820333"/>
            <a:ext cx="6196405" cy="3902736"/>
          </a:xfrm>
        </p:spPr>
      </p:pic>
    </p:spTree>
    <p:extLst>
      <p:ext uri="{BB962C8B-B14F-4D97-AF65-F5344CB8AC3E}">
        <p14:creationId xmlns:p14="http://schemas.microsoft.com/office/powerpoint/2010/main" val="3506744388"/>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6-8 grades</a:t>
            </a:r>
            <a:endParaRPr lang="en-US" dirty="0"/>
          </a:p>
        </p:txBody>
      </p:sp>
      <p:sp>
        <p:nvSpPr>
          <p:cNvPr id="3" name="Content Placeholder 2"/>
          <p:cNvSpPr>
            <a:spLocks noGrp="1"/>
          </p:cNvSpPr>
          <p:nvPr>
            <p:ph idx="1"/>
          </p:nvPr>
        </p:nvSpPr>
        <p:spPr/>
        <p:txBody>
          <a:bodyPr/>
          <a:lstStyle/>
          <a:p>
            <a:r>
              <a:rPr lang="en-US" dirty="0" smtClean="0"/>
              <a:t>“Middle School” is a time for children to dig a little deeper into the general basics of math, English, history, science, and reading. </a:t>
            </a:r>
          </a:p>
          <a:p>
            <a:r>
              <a:rPr lang="en-US" dirty="0" smtClean="0"/>
              <a:t>Students will have a more comprehensive knowledge of topics but will not be familiar with the more difficult specifics of an area.</a:t>
            </a:r>
          </a:p>
          <a:p>
            <a:r>
              <a:rPr lang="en-US" dirty="0" smtClean="0"/>
              <a:t>These are the years where students begin joining clubs and doing competitions they are interested in. (Example: spelling bees)</a:t>
            </a:r>
            <a:endParaRPr lang="en-US" dirty="0"/>
          </a:p>
        </p:txBody>
      </p:sp>
    </p:spTree>
    <p:extLst>
      <p:ext uri="{BB962C8B-B14F-4D97-AF65-F5344CB8AC3E}">
        <p14:creationId xmlns:p14="http://schemas.microsoft.com/office/powerpoint/2010/main" val="1606510958"/>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Pushpi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Pushpin">
      <a:majorFont>
        <a:latin typeface="Constantia"/>
        <a:ea typeface=""/>
        <a:cs typeface=""/>
        <a:font script="Jpan" typeface="HGS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Franklin Gothic Book"/>
        <a:ea typeface=""/>
        <a:cs typeface=""/>
        <a:font script="Grek" typeface="Arial"/>
        <a:font script="Cyrl" typeface="Arial"/>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Pushpin">
      <a:fillStyleLst>
        <a:solidFill>
          <a:schemeClr val="phClr"/>
        </a:solidFill>
        <a:gradFill rotWithShape="1">
          <a:gsLst>
            <a:gs pos="0">
              <a:schemeClr val="phClr">
                <a:tint val="50000"/>
                <a:satMod val="180000"/>
                <a:lumMod val="100000"/>
              </a:schemeClr>
            </a:gs>
            <a:gs pos="40000">
              <a:schemeClr val="phClr">
                <a:tint val="60000"/>
                <a:satMod val="130000"/>
                <a:lumMod val="100000"/>
              </a:schemeClr>
            </a:gs>
            <a:gs pos="100000">
              <a:schemeClr val="phClr">
                <a:tint val="96000"/>
                <a:lumMod val="108000"/>
              </a:schemeClr>
            </a:gs>
          </a:gsLst>
          <a:lin ang="5400000" scaled="0"/>
        </a:gradFill>
        <a:gradFill rotWithShape="1">
          <a:gsLst>
            <a:gs pos="0">
              <a:schemeClr val="phClr"/>
            </a:gs>
            <a:gs pos="100000">
              <a:schemeClr val="phClr">
                <a:shade val="76000"/>
                <a:lumMod val="90000"/>
              </a:schemeClr>
            </a:gs>
          </a:gsLst>
          <a:lin ang="5400000" scaled="0"/>
        </a:gradFill>
      </a:fillStyleLst>
      <a:lnStyleLst>
        <a:ln w="9525" cap="flat" cmpd="sng" algn="ctr">
          <a:solidFill>
            <a:schemeClr val="phClr"/>
          </a:solidFill>
          <a:prstDash val="solid"/>
        </a:ln>
        <a:ln w="15875" cap="flat" cmpd="sng" algn="ctr">
          <a:solidFill>
            <a:schemeClr val="phClr">
              <a:shade val="80000"/>
              <a:lumMod val="90000"/>
            </a:schemeClr>
          </a:solidFill>
          <a:prstDash val="solid"/>
        </a:ln>
        <a:ln w="25400" cap="flat" cmpd="sng" algn="ctr">
          <a:solidFill>
            <a:schemeClr val="phClr"/>
          </a:solidFill>
          <a:prstDash val="solid"/>
        </a:ln>
      </a:lnStyleLst>
      <a:effectStyleLst>
        <a:effectStyle>
          <a:effectLst/>
        </a:effectStyle>
        <a:effectStyle>
          <a:effectLst>
            <a:outerShdw blurRad="38100" dist="38100" dir="4800000" sx="98000" sy="98000" rotWithShape="0">
              <a:srgbClr val="000000">
                <a:alpha val="32000"/>
              </a:srgbClr>
            </a:outerShdw>
          </a:effectLst>
        </a:effectStyle>
        <a:effectStyle>
          <a:effectLst>
            <a:outerShdw blurRad="38100" dist="38100" dir="4800000" sx="96000" sy="96000" rotWithShape="0">
              <a:srgbClr val="000000">
                <a:alpha val="40000"/>
              </a:srgbClr>
            </a:outerShdw>
          </a:effectLst>
          <a:scene3d>
            <a:camera prst="orthographicFront">
              <a:rot lat="0" lon="0" rev="0"/>
            </a:camera>
            <a:lightRig rig="threePt" dir="t">
              <a:rot lat="0" lon="0" rev="3240000"/>
            </a:lightRig>
          </a:scene3d>
          <a:sp3d>
            <a:bevelT w="28575" h="28575"/>
          </a:sp3d>
        </a:effectStyle>
      </a:effectStyleLst>
      <a:bgFillStyleLst>
        <a:solidFill>
          <a:schemeClr val="phClr">
            <a:tint val="93000"/>
          </a:schemeClr>
        </a:solidFill>
        <a:blipFill rotWithShape="1">
          <a:blip xmlns:r="http://schemas.openxmlformats.org/officeDocument/2006/relationships" r:embed="rId1">
            <a:duotone>
              <a:schemeClr val="phClr">
                <a:shade val="80000"/>
                <a:satMod val="140000"/>
                <a:lumMod val="50000"/>
              </a:schemeClr>
              <a:schemeClr val="phClr">
                <a:tint val="95000"/>
                <a:satMod val="180000"/>
                <a:lumMod val="160000"/>
              </a:schemeClr>
            </a:duotone>
          </a:blip>
          <a:stretch/>
        </a:blipFill>
        <a:blipFill rotWithShape="1">
          <a:blip xmlns:r="http://schemas.openxmlformats.org/officeDocument/2006/relationships" r:embed="rId2">
            <a:duotone>
              <a:schemeClr val="phClr">
                <a:tint val="98000"/>
                <a:shade val="90000"/>
                <a:satMod val="120000"/>
                <a:lumMod val="54000"/>
              </a:schemeClr>
              <a:schemeClr val="phClr">
                <a:tint val="80000"/>
                <a:satMod val="160000"/>
                <a:lumMod val="14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Pushpin.thmx</Template>
  <TotalTime>130</TotalTime>
  <Words>1117</Words>
  <Application>Microsoft Macintosh PowerPoint</Application>
  <PresentationFormat>On-screen Show (4:3)</PresentationFormat>
  <Paragraphs>88</Paragraphs>
  <Slides>27</Slides>
  <Notes>1</Notes>
  <HiddenSlides>0</HiddenSlides>
  <MMClips>0</MMClip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Pushpin</vt:lpstr>
      <vt:lpstr>American Education System</vt:lpstr>
      <vt:lpstr>Pre-School</vt:lpstr>
      <vt:lpstr>Pre-School</vt:lpstr>
      <vt:lpstr>Kindergarten</vt:lpstr>
      <vt:lpstr>Kindergarten</vt:lpstr>
      <vt:lpstr>1-5 grades</vt:lpstr>
      <vt:lpstr>1-5 grades</vt:lpstr>
      <vt:lpstr>5th Graders</vt:lpstr>
      <vt:lpstr>6-8 grades</vt:lpstr>
      <vt:lpstr>8th Grader</vt:lpstr>
      <vt:lpstr>9-12 grades</vt:lpstr>
      <vt:lpstr>9-12 grades</vt:lpstr>
      <vt:lpstr>9-12 grades</vt:lpstr>
      <vt:lpstr>Types of Clubs/Competitions</vt:lpstr>
      <vt:lpstr>Extracurricular Activities</vt:lpstr>
      <vt:lpstr>High School Students</vt:lpstr>
      <vt:lpstr>College Admissions</vt:lpstr>
      <vt:lpstr>Challenging Courses</vt:lpstr>
      <vt:lpstr>Standardized Tests</vt:lpstr>
      <vt:lpstr>PowerPoint Presentation</vt:lpstr>
      <vt:lpstr>Community Service</vt:lpstr>
      <vt:lpstr>Community Service</vt:lpstr>
      <vt:lpstr>Wide Range of Extra Participation/Leadership</vt:lpstr>
      <vt:lpstr>Summer Activities/Good Essay</vt:lpstr>
      <vt:lpstr>Summer College Program!</vt:lpstr>
      <vt:lpstr>Benefits of Going to College</vt:lpstr>
      <vt:lpstr>College Acceptance</vt:lpstr>
    </vt:vector>
  </TitlesOfParts>
  <Company>Vanderbilt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American Education System</dc:title>
  <dc:creator>Michelle Chapman</dc:creator>
  <cp:lastModifiedBy>Michelle Chapman</cp:lastModifiedBy>
  <cp:revision>29</cp:revision>
  <dcterms:created xsi:type="dcterms:W3CDTF">2012-11-07T05:42:56Z</dcterms:created>
  <dcterms:modified xsi:type="dcterms:W3CDTF">2012-11-07T23:39:58Z</dcterms:modified>
</cp:coreProperties>
</file>